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oboto Black"/>
      <p:bold r:id="rId40"/>
      <p:boldItalic r:id="rId41"/>
    </p:embeddedFont>
    <p:embeddedFont>
      <p:font typeface="Roboto Thin"/>
      <p:regular r:id="rId42"/>
      <p:bold r:id="rId43"/>
      <p:italic r:id="rId44"/>
      <p:boldItalic r:id="rId45"/>
    </p:embeddedFont>
    <p:embeddedFont>
      <p:font typeface="Didact Gothic"/>
      <p:regular r:id="rId46"/>
    </p:embeddedFont>
    <p:embeddedFont>
      <p:font typeface="Roboto Mono Thin"/>
      <p:regular r:id="rId47"/>
      <p:bold r:id="rId48"/>
      <p:italic r:id="rId49"/>
      <p:boldItalic r:id="rId50"/>
    </p:embeddedFont>
    <p:embeddedFont>
      <p:font typeface="Roboto Light"/>
      <p:regular r:id="rId51"/>
      <p:bold r:id="rId52"/>
      <p:italic r:id="rId53"/>
      <p:boldItalic r:id="rId54"/>
    </p:embeddedFont>
    <p:embeddedFont>
      <p:font typeface="Bree Serif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gKagH8CSwJwrWGSs0ooEDT/SMW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.fntdata"/><Relationship Id="rId42" Type="http://schemas.openxmlformats.org/officeDocument/2006/relationships/font" Target="fonts/RobotoThin-regular.fntdata"/><Relationship Id="rId41" Type="http://schemas.openxmlformats.org/officeDocument/2006/relationships/font" Target="fonts/RobotoBlack-boldItalic.fntdata"/><Relationship Id="rId44" Type="http://schemas.openxmlformats.org/officeDocument/2006/relationships/font" Target="fonts/RobotoThin-italic.fntdata"/><Relationship Id="rId43" Type="http://schemas.openxmlformats.org/officeDocument/2006/relationships/font" Target="fonts/RobotoThin-bold.fntdata"/><Relationship Id="rId46" Type="http://schemas.openxmlformats.org/officeDocument/2006/relationships/font" Target="fonts/DidactGothic-regular.fntdata"/><Relationship Id="rId45" Type="http://schemas.openxmlformats.org/officeDocument/2006/relationships/font" Target="fonts/RobotoThin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Thin-bold.fntdata"/><Relationship Id="rId47" Type="http://schemas.openxmlformats.org/officeDocument/2006/relationships/font" Target="fonts/RobotoMonoThin-regular.fntdata"/><Relationship Id="rId49" Type="http://schemas.openxmlformats.org/officeDocument/2006/relationships/font" Target="fonts/RobotoMonoThin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Light-regular.fntdata"/><Relationship Id="rId50" Type="http://schemas.openxmlformats.org/officeDocument/2006/relationships/font" Target="fonts/RobotoMonoThin-boldItalic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7.xml"/><Relationship Id="rId55" Type="http://schemas.openxmlformats.org/officeDocument/2006/relationships/font" Target="fonts/BreeSerif-regular.fntdata"/><Relationship Id="rId10" Type="http://schemas.openxmlformats.org/officeDocument/2006/relationships/slide" Target="slides/slide6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b3c9c8b2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1b3c9c8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b3c9c8b20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1b3c9c8b2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b3c9c8b2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1b3c9c8b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b3c9c8b2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1b3c9c8b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b3c9c8b20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1b3c9c8b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b3c9c8b20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b3c9c8b2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b3c9c8b20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1b3c9c8b2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2961c1a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2961c1a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2961c1a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2961c1a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22961c1a3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22961c1a3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4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34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" name="Google Shape;15;p35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5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7" name="Google Shape;17;p35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9" name="Google Shape;19;p35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5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1" name="Google Shape;21;p35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5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3" name="Google Shape;23;p35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5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5" name="Google Shape;25;p35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5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5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5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5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5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36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37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37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37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37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37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37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8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38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EFF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0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1" name="Google Shape;51;p40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1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6" name="Google Shape;56;p42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7" name="Google Shape;57;p42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8" name="Google Shape;58;p4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b="0" i="0" sz="1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23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41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5.jp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32.png"/><Relationship Id="rId5" Type="http://schemas.openxmlformats.org/officeDocument/2006/relationships/image" Target="../media/image40.jpg"/><Relationship Id="rId6" Type="http://schemas.openxmlformats.org/officeDocument/2006/relationships/image" Target="../media/image39.png"/><Relationship Id="rId7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40.jp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Relationship Id="rId4" Type="http://schemas.openxmlformats.org/officeDocument/2006/relationships/image" Target="../media/image42.png"/><Relationship Id="rId5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55.png"/><Relationship Id="rId7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2.jpg"/><Relationship Id="rId7" Type="http://schemas.openxmlformats.org/officeDocument/2006/relationships/image" Target="../media/image58.jpg"/><Relationship Id="rId8" Type="http://schemas.openxmlformats.org/officeDocument/2006/relationships/image" Target="../media/image6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6.jpg"/><Relationship Id="rId5" Type="http://schemas.openxmlformats.org/officeDocument/2006/relationships/image" Target="../media/image13.jp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jpg"/><Relationship Id="rId4" Type="http://schemas.openxmlformats.org/officeDocument/2006/relationships/image" Target="../media/image6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Relationship Id="rId4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4893469" y="3670025"/>
            <a:ext cx="3473506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>
                <a:solidFill>
                  <a:schemeClr val="accent1"/>
                </a:solidFill>
              </a:rPr>
              <a:t>COMPENSAZIONE DINAMICA DI UNA SONDA PT100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4787590" y="4181150"/>
            <a:ext cx="3579385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Matteo Bonato, Matteo Bonetto, Enrico Michelato</a:t>
            </a:r>
            <a:endParaRPr/>
          </a:p>
        </p:txBody>
      </p:sp>
      <p:sp>
        <p:nvSpPr>
          <p:cNvPr id="66" name="Google Shape;66;p1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3858564" y="1818277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2108848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3688918" y="1713623"/>
            <a:ext cx="669317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"/>
          <p:cNvSpPr/>
          <p:nvPr/>
        </p:nvSpPr>
        <p:spPr>
          <a:xfrm>
            <a:off x="-923296" y="20784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b3c9c8b20_0_4"/>
          <p:cNvSpPr txBox="1"/>
          <p:nvPr>
            <p:ph type="ctrTitle"/>
          </p:nvPr>
        </p:nvSpPr>
        <p:spPr>
          <a:xfrm>
            <a:off x="0" y="1083387"/>
            <a:ext cx="45720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Ref</a:t>
            </a:r>
            <a:endParaRPr sz="3000"/>
          </a:p>
        </p:txBody>
      </p:sp>
      <p:cxnSp>
        <p:nvCxnSpPr>
          <p:cNvPr id="318" name="Google Shape;318;g11b3c9c8b20_0_4"/>
          <p:cNvCxnSpPr/>
          <p:nvPr/>
        </p:nvCxnSpPr>
        <p:spPr>
          <a:xfrm>
            <a:off x="-91440" y="1689987"/>
            <a:ext cx="3291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9" name="Google Shape;319;g11b3c9c8b20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3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1b3c9c8b20_0_4"/>
          <p:cNvSpPr txBox="1"/>
          <p:nvPr/>
        </p:nvSpPr>
        <p:spPr>
          <a:xfrm>
            <a:off x="0" y="1942043"/>
            <a:ext cx="437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Stabilizzatore di tensione a 2.5 V in uscita dal pin 6.</a:t>
            </a:r>
            <a:endParaRPr/>
          </a:p>
        </p:txBody>
      </p:sp>
      <p:pic>
        <p:nvPicPr>
          <p:cNvPr id="321" name="Google Shape;321;g11b3c9c8b20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49" y="1784124"/>
            <a:ext cx="4320914" cy="234716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b3c9c8b20_0_12"/>
          <p:cNvSpPr txBox="1"/>
          <p:nvPr>
            <p:ph type="ctrTitle"/>
          </p:nvPr>
        </p:nvSpPr>
        <p:spPr>
          <a:xfrm>
            <a:off x="0" y="483312"/>
            <a:ext cx="45720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Il primo opamp</a:t>
            </a:r>
            <a:endParaRPr sz="3000"/>
          </a:p>
        </p:txBody>
      </p:sp>
      <p:cxnSp>
        <p:nvCxnSpPr>
          <p:cNvPr id="327" name="Google Shape;327;g11b3c9c8b20_0_12"/>
          <p:cNvCxnSpPr/>
          <p:nvPr/>
        </p:nvCxnSpPr>
        <p:spPr>
          <a:xfrm>
            <a:off x="-76200" y="1089912"/>
            <a:ext cx="3340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8" name="Google Shape;328;g11b3c9c8b20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3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1b3c9c8b20_0_12"/>
          <p:cNvSpPr txBox="1"/>
          <p:nvPr/>
        </p:nvSpPr>
        <p:spPr>
          <a:xfrm>
            <a:off x="0" y="1343945"/>
            <a:ext cx="4572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Tramite il trimmer settiamo la corrente tra REF e OP07CP pari a 1mA. 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Ricavo quindi che la tensione in uscita dal primo opamp dipende da RPT100(T):</a:t>
            </a:r>
            <a:endParaRPr/>
          </a:p>
        </p:txBody>
      </p:sp>
      <p:pic>
        <p:nvPicPr>
          <p:cNvPr id="330" name="Google Shape;330;g11b3c9c8b20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7907" y="964449"/>
            <a:ext cx="4093818" cy="300576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31" name="Google Shape;331;g11b3c9c8b20_0_12"/>
          <p:cNvSpPr txBox="1"/>
          <p:nvPr/>
        </p:nvSpPr>
        <p:spPr>
          <a:xfrm>
            <a:off x="404507" y="3671461"/>
            <a:ext cx="7978800" cy="1077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7508" l="-190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b3c9c8b20_0_21"/>
          <p:cNvSpPr txBox="1"/>
          <p:nvPr>
            <p:ph type="ctrTitle"/>
          </p:nvPr>
        </p:nvSpPr>
        <p:spPr>
          <a:xfrm>
            <a:off x="0" y="1083387"/>
            <a:ext cx="45720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Il secondo opamp</a:t>
            </a:r>
            <a:endParaRPr sz="3000"/>
          </a:p>
        </p:txBody>
      </p:sp>
      <p:cxnSp>
        <p:nvCxnSpPr>
          <p:cNvPr id="337" name="Google Shape;337;g11b3c9c8b20_0_21"/>
          <p:cNvCxnSpPr/>
          <p:nvPr/>
        </p:nvCxnSpPr>
        <p:spPr>
          <a:xfrm>
            <a:off x="-106680" y="1689987"/>
            <a:ext cx="330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8" name="Google Shape;338;g11b3c9c8b2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3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1b3c9c8b20_0_21"/>
          <p:cNvSpPr txBox="1"/>
          <p:nvPr/>
        </p:nvSpPr>
        <p:spPr>
          <a:xfrm>
            <a:off x="0" y="1942043"/>
            <a:ext cx="4857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 secondo opamp amplifica la tensione in uscita dal primo opamp secondo il rapporto tra le resistenze.</a:t>
            </a:r>
            <a:endParaRPr/>
          </a:p>
        </p:txBody>
      </p:sp>
      <p:sp>
        <p:nvSpPr>
          <p:cNvPr id="340" name="Google Shape;340;g11b3c9c8b20_0_21"/>
          <p:cNvSpPr txBox="1"/>
          <p:nvPr/>
        </p:nvSpPr>
        <p:spPr>
          <a:xfrm>
            <a:off x="-1912476" y="2963311"/>
            <a:ext cx="8682600" cy="2105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41" name="Google Shape;341;g11b3c9c8b20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2606" y="1019160"/>
            <a:ext cx="3384189" cy="276741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42" name="Google Shape;342;g11b3c9c8b20_0_21"/>
          <p:cNvSpPr/>
          <p:nvPr/>
        </p:nvSpPr>
        <p:spPr>
          <a:xfrm>
            <a:off x="257175" y="3432032"/>
            <a:ext cx="419100" cy="1089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b3c9c8b20_0_31"/>
          <p:cNvSpPr txBox="1"/>
          <p:nvPr>
            <p:ph type="ctrTitle"/>
          </p:nvPr>
        </p:nvSpPr>
        <p:spPr>
          <a:xfrm>
            <a:off x="0" y="1083387"/>
            <a:ext cx="45720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Amplificatore strumentale</a:t>
            </a:r>
            <a:endParaRPr sz="3000"/>
          </a:p>
        </p:txBody>
      </p:sp>
      <p:cxnSp>
        <p:nvCxnSpPr>
          <p:cNvPr id="348" name="Google Shape;348;g11b3c9c8b20_0_31"/>
          <p:cNvCxnSpPr/>
          <p:nvPr/>
        </p:nvCxnSpPr>
        <p:spPr>
          <a:xfrm>
            <a:off x="-1248095" y="1689987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9" name="Google Shape;349;g11b3c9c8b20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3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1b3c9c8b20_0_31"/>
          <p:cNvSpPr txBox="1"/>
          <p:nvPr/>
        </p:nvSpPr>
        <p:spPr>
          <a:xfrm>
            <a:off x="0" y="1942043"/>
            <a:ext cx="3921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Tramite AD622ANZ sottraiamo 2.5V stabili alla tensione di uscita dal secondo opamp.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 tutto amplificato in base alla resistenza R4</a:t>
            </a:r>
            <a:endParaRPr/>
          </a:p>
        </p:txBody>
      </p:sp>
      <p:sp>
        <p:nvSpPr>
          <p:cNvPr id="351" name="Google Shape;351;g11b3c9c8b20_0_31"/>
          <p:cNvSpPr txBox="1"/>
          <p:nvPr/>
        </p:nvSpPr>
        <p:spPr>
          <a:xfrm>
            <a:off x="191729" y="4189082"/>
            <a:ext cx="3332100" cy="584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52" name="Google Shape;352;g11b3c9c8b20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9333" y="967499"/>
            <a:ext cx="5014394" cy="2911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b3c9c8b20_0_40"/>
          <p:cNvSpPr txBox="1"/>
          <p:nvPr>
            <p:ph type="ctrTitle"/>
          </p:nvPr>
        </p:nvSpPr>
        <p:spPr>
          <a:xfrm>
            <a:off x="0" y="1083387"/>
            <a:ext cx="45720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Range di </a:t>
            </a:r>
            <a:br>
              <a:rPr lang="it-IT" sz="3000"/>
            </a:br>
            <a:r>
              <a:rPr lang="it-IT" sz="3000"/>
              <a:t>temperature</a:t>
            </a:r>
            <a:endParaRPr sz="3000"/>
          </a:p>
        </p:txBody>
      </p:sp>
      <p:cxnSp>
        <p:nvCxnSpPr>
          <p:cNvPr id="358" name="Google Shape;358;g11b3c9c8b20_0_40"/>
          <p:cNvCxnSpPr/>
          <p:nvPr/>
        </p:nvCxnSpPr>
        <p:spPr>
          <a:xfrm>
            <a:off x="-1248095" y="1689987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9" name="Google Shape;359;g11b3c9c8b20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3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1b3c9c8b20_0_40"/>
          <p:cNvSpPr txBox="1"/>
          <p:nvPr/>
        </p:nvSpPr>
        <p:spPr>
          <a:xfrm>
            <a:off x="0" y="1942043"/>
            <a:ext cx="3921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L’Arduino Nano legge un voltaggio da 0 (Tmin) a 5V (Tmax). 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V2 dipende dalla temperatura</a:t>
            </a:r>
            <a:endParaRPr/>
          </a:p>
        </p:txBody>
      </p:sp>
      <p:sp>
        <p:nvSpPr>
          <p:cNvPr id="361" name="Google Shape;361;g11b3c9c8b20_0_40"/>
          <p:cNvSpPr/>
          <p:nvPr/>
        </p:nvSpPr>
        <p:spPr>
          <a:xfrm>
            <a:off x="4133888" y="2610044"/>
            <a:ext cx="4557964" cy="779241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1b3c9c8b20_0_40"/>
          <p:cNvSpPr/>
          <p:nvPr/>
        </p:nvSpPr>
        <p:spPr>
          <a:xfrm>
            <a:off x="4548466" y="2683312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1b3c9c8b20_0_40"/>
          <p:cNvSpPr/>
          <p:nvPr/>
        </p:nvSpPr>
        <p:spPr>
          <a:xfrm>
            <a:off x="4804871" y="2631690"/>
            <a:ext cx="119894" cy="5746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11b3c9c8b20_0_40"/>
          <p:cNvSpPr/>
          <p:nvPr/>
        </p:nvSpPr>
        <p:spPr>
          <a:xfrm>
            <a:off x="4799875" y="1966532"/>
            <a:ext cx="129887" cy="129871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1b3c9c8b20_0_40"/>
          <p:cNvSpPr/>
          <p:nvPr/>
        </p:nvSpPr>
        <p:spPr>
          <a:xfrm>
            <a:off x="4828192" y="1994834"/>
            <a:ext cx="73268" cy="73268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1b3c9c8b20_0_40"/>
          <p:cNvSpPr/>
          <p:nvPr/>
        </p:nvSpPr>
        <p:spPr>
          <a:xfrm>
            <a:off x="4864810" y="2086411"/>
            <a:ext cx="16" cy="617717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11b3c9c8b20_0_40"/>
          <p:cNvSpPr/>
          <p:nvPr/>
        </p:nvSpPr>
        <p:spPr>
          <a:xfrm>
            <a:off x="4634216" y="2769047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1b3c9c8b20_0_40"/>
          <p:cNvSpPr/>
          <p:nvPr/>
        </p:nvSpPr>
        <p:spPr>
          <a:xfrm>
            <a:off x="4634216" y="2769047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1b3c9c8b20_0_40"/>
          <p:cNvSpPr/>
          <p:nvPr/>
        </p:nvSpPr>
        <p:spPr>
          <a:xfrm>
            <a:off x="6872813" y="1966532"/>
            <a:ext cx="130717" cy="129871"/>
          </a:xfrm>
          <a:custGeom>
            <a:rect b="b" l="l" r="r" t="t"/>
            <a:pathLst>
              <a:path extrusionOk="0" h="8136" w="8189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1b3c9c8b20_0_40"/>
          <p:cNvSpPr/>
          <p:nvPr/>
        </p:nvSpPr>
        <p:spPr>
          <a:xfrm>
            <a:off x="6621404" y="2683312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1b3c9c8b20_0_40"/>
          <p:cNvSpPr/>
          <p:nvPr/>
        </p:nvSpPr>
        <p:spPr>
          <a:xfrm>
            <a:off x="6877809" y="2631690"/>
            <a:ext cx="120724" cy="5746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1b3c9c8b20_0_40"/>
          <p:cNvSpPr/>
          <p:nvPr/>
        </p:nvSpPr>
        <p:spPr>
          <a:xfrm>
            <a:off x="6938579" y="2031452"/>
            <a:ext cx="16" cy="690171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1b3c9c8b20_0_40"/>
          <p:cNvSpPr/>
          <p:nvPr/>
        </p:nvSpPr>
        <p:spPr>
          <a:xfrm>
            <a:off x="6901945" y="1994834"/>
            <a:ext cx="72454" cy="72438"/>
          </a:xfrm>
          <a:custGeom>
            <a:rect b="b" l="l" r="r" t="t"/>
            <a:pathLst>
              <a:path extrusionOk="0" h="4538" w="4539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1b3c9c8b20_0_40"/>
          <p:cNvSpPr/>
          <p:nvPr/>
        </p:nvSpPr>
        <p:spPr>
          <a:xfrm>
            <a:off x="6707984" y="2769047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1b3c9c8b20_0_40"/>
          <p:cNvSpPr/>
          <p:nvPr/>
        </p:nvSpPr>
        <p:spPr>
          <a:xfrm>
            <a:off x="6707984" y="2769047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1b3c9c8b20_0_40"/>
          <p:cNvSpPr/>
          <p:nvPr/>
        </p:nvSpPr>
        <p:spPr>
          <a:xfrm>
            <a:off x="5836352" y="3902081"/>
            <a:ext cx="129887" cy="130717"/>
          </a:xfrm>
          <a:custGeom>
            <a:rect b="b" l="l" r="r" t="t"/>
            <a:pathLst>
              <a:path extrusionOk="0" h="8189" w="8137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1b3c9c8b20_0_40"/>
          <p:cNvSpPr/>
          <p:nvPr/>
        </p:nvSpPr>
        <p:spPr>
          <a:xfrm>
            <a:off x="5584927" y="2683312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1b3c9c8b20_0_40"/>
          <p:cNvSpPr/>
          <p:nvPr/>
        </p:nvSpPr>
        <p:spPr>
          <a:xfrm>
            <a:off x="5839672" y="3309346"/>
            <a:ext cx="119910" cy="57465"/>
          </a:xfrm>
          <a:custGeom>
            <a:rect b="b" l="l" r="r" t="t"/>
            <a:pathLst>
              <a:path extrusionOk="0" h="3600" w="7512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1b3c9c8b20_0_40"/>
          <p:cNvSpPr/>
          <p:nvPr/>
        </p:nvSpPr>
        <p:spPr>
          <a:xfrm>
            <a:off x="5901287" y="3214433"/>
            <a:ext cx="16" cy="752600"/>
          </a:xfrm>
          <a:custGeom>
            <a:rect b="b" l="l" r="r" t="t"/>
            <a:pathLst>
              <a:path extrusionOk="0" fill="none" h="47148" w="1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cap="flat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1b3c9c8b20_0_40"/>
          <p:cNvSpPr/>
          <p:nvPr/>
        </p:nvSpPr>
        <p:spPr>
          <a:xfrm>
            <a:off x="5865484" y="3931229"/>
            <a:ext cx="72454" cy="72438"/>
          </a:xfrm>
          <a:custGeom>
            <a:rect b="b" l="l" r="r" t="t"/>
            <a:pathLst>
              <a:path extrusionOk="0" h="4538" w="4539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1b3c9c8b20_0_40"/>
          <p:cNvSpPr/>
          <p:nvPr/>
        </p:nvSpPr>
        <p:spPr>
          <a:xfrm>
            <a:off x="5671507" y="2769047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1b3c9c8b20_0_40"/>
          <p:cNvSpPr/>
          <p:nvPr/>
        </p:nvSpPr>
        <p:spPr>
          <a:xfrm>
            <a:off x="5671507" y="2769047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1b3c9c8b20_0_40"/>
          <p:cNvSpPr/>
          <p:nvPr/>
        </p:nvSpPr>
        <p:spPr>
          <a:xfrm>
            <a:off x="7909274" y="3902081"/>
            <a:ext cx="130733" cy="130717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1b3c9c8b20_0_40"/>
          <p:cNvSpPr/>
          <p:nvPr/>
        </p:nvSpPr>
        <p:spPr>
          <a:xfrm>
            <a:off x="7657865" y="2683312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1b3c9c8b20_0_40"/>
          <p:cNvSpPr/>
          <p:nvPr/>
        </p:nvSpPr>
        <p:spPr>
          <a:xfrm>
            <a:off x="7913440" y="3309346"/>
            <a:ext cx="119894" cy="5746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1b3c9c8b20_0_40"/>
          <p:cNvSpPr/>
          <p:nvPr/>
        </p:nvSpPr>
        <p:spPr>
          <a:xfrm>
            <a:off x="7975056" y="3126192"/>
            <a:ext cx="16" cy="840841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1b3c9c8b20_0_40"/>
          <p:cNvSpPr/>
          <p:nvPr/>
        </p:nvSpPr>
        <p:spPr>
          <a:xfrm>
            <a:off x="7938422" y="3930383"/>
            <a:ext cx="72438" cy="72454"/>
          </a:xfrm>
          <a:custGeom>
            <a:rect b="b" l="l" r="r" t="t"/>
            <a:pathLst>
              <a:path extrusionOk="0" h="4539" w="4538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1b3c9c8b20_0_40"/>
          <p:cNvSpPr/>
          <p:nvPr/>
        </p:nvSpPr>
        <p:spPr>
          <a:xfrm>
            <a:off x="7744445" y="2769047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11b3c9c8b20_0_40"/>
          <p:cNvSpPr/>
          <p:nvPr/>
        </p:nvSpPr>
        <p:spPr>
          <a:xfrm>
            <a:off x="7744445" y="2769047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1b3c9c8b20_0_40"/>
          <p:cNvSpPr txBox="1"/>
          <p:nvPr/>
        </p:nvSpPr>
        <p:spPr>
          <a:xfrm>
            <a:off x="3872072" y="1671781"/>
            <a:ext cx="2071500" cy="43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1" name="Google Shape;391;g11b3c9c8b20_0_40"/>
          <p:cNvSpPr txBox="1"/>
          <p:nvPr/>
        </p:nvSpPr>
        <p:spPr>
          <a:xfrm>
            <a:off x="5558397" y="4011108"/>
            <a:ext cx="6972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b="0" i="0" lang="it-IT" sz="10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V1</a:t>
            </a:r>
            <a:endParaRPr/>
          </a:p>
        </p:txBody>
      </p:sp>
      <p:sp>
        <p:nvSpPr>
          <p:cNvPr id="392" name="Google Shape;392;g11b3c9c8b20_0_40"/>
          <p:cNvSpPr txBox="1"/>
          <p:nvPr/>
        </p:nvSpPr>
        <p:spPr>
          <a:xfrm>
            <a:off x="6605443" y="1671781"/>
            <a:ext cx="6972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b="0" i="0" lang="it-IT" sz="10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V2</a:t>
            </a:r>
            <a:endParaRPr/>
          </a:p>
        </p:txBody>
      </p:sp>
      <p:sp>
        <p:nvSpPr>
          <p:cNvPr id="393" name="Google Shape;393;g11b3c9c8b20_0_40"/>
          <p:cNvSpPr txBox="1"/>
          <p:nvPr/>
        </p:nvSpPr>
        <p:spPr>
          <a:xfrm>
            <a:off x="7625322" y="4011108"/>
            <a:ext cx="6972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b="0" i="0" lang="it-IT" sz="10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V3</a:t>
            </a:r>
            <a:endParaRPr/>
          </a:p>
        </p:txBody>
      </p:sp>
      <p:sp>
        <p:nvSpPr>
          <p:cNvPr id="394" name="Google Shape;394;g11b3c9c8b20_0_40"/>
          <p:cNvSpPr txBox="1"/>
          <p:nvPr/>
        </p:nvSpPr>
        <p:spPr>
          <a:xfrm>
            <a:off x="3286510" y="2782453"/>
            <a:ext cx="885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b="0" i="0" lang="it-IT" sz="14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</a:t>
            </a:r>
            <a:endParaRPr/>
          </a:p>
        </p:txBody>
      </p:sp>
      <p:sp>
        <p:nvSpPr>
          <p:cNvPr id="395" name="Google Shape;395;g11b3c9c8b20_0_40"/>
          <p:cNvSpPr txBox="1"/>
          <p:nvPr/>
        </p:nvSpPr>
        <p:spPr>
          <a:xfrm>
            <a:off x="8656133" y="2836423"/>
            <a:ext cx="6717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b="0" i="0" lang="it-IT" sz="10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Nano</a:t>
            </a:r>
            <a:endParaRPr/>
          </a:p>
        </p:txBody>
      </p:sp>
      <p:grpSp>
        <p:nvGrpSpPr>
          <p:cNvPr id="396" name="Google Shape;396;g11b3c9c8b20_0_40"/>
          <p:cNvGrpSpPr/>
          <p:nvPr/>
        </p:nvGrpSpPr>
        <p:grpSpPr>
          <a:xfrm>
            <a:off x="4779948" y="2810165"/>
            <a:ext cx="168931" cy="339253"/>
            <a:chOff x="3984950" y="3213600"/>
            <a:chExt cx="239925" cy="481825"/>
          </a:xfrm>
        </p:grpSpPr>
        <p:sp>
          <p:nvSpPr>
            <p:cNvPr id="397" name="Google Shape;397;g11b3c9c8b20_0_40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11b3c9c8b20_0_40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g11b3c9c8b20_0_40"/>
          <p:cNvSpPr/>
          <p:nvPr/>
        </p:nvSpPr>
        <p:spPr>
          <a:xfrm>
            <a:off x="5825313" y="2880553"/>
            <a:ext cx="214128" cy="217181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E2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1b3c9c8b20_0_40"/>
          <p:cNvSpPr/>
          <p:nvPr/>
        </p:nvSpPr>
        <p:spPr>
          <a:xfrm>
            <a:off x="6865118" y="2891487"/>
            <a:ext cx="214128" cy="217181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E2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1b3c9c8b20_0_40"/>
          <p:cNvSpPr/>
          <p:nvPr/>
        </p:nvSpPr>
        <p:spPr>
          <a:xfrm>
            <a:off x="7892349" y="2889855"/>
            <a:ext cx="214128" cy="217181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E2A4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b3c9c8b20_0_88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1b3c9c8b20_0_88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1b3c9c8b20_0_88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1b3c9c8b20_0_88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1b3c9c8b20_0_88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1b3c9c8b20_0_88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1b3c9c8b20_0_88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1b3c9c8b20_0_88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1b3c9c8b20_0_88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1b3c9c8b20_0_88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1b3c9c8b20_0_88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1b3c9c8b20_0_88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1b3c9c8b20_0_88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11b3c9c8b20_0_88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1b3c9c8b20_0_88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1b3c9c8b20_0_88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11b3c9c8b20_0_88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1b3c9c8b20_0_88"/>
          <p:cNvSpPr txBox="1"/>
          <p:nvPr>
            <p:ph idx="1" type="subTitle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</a:pPr>
            <a:r>
              <a:rPr lang="it-IT"/>
              <a:t> </a:t>
            </a:r>
            <a:endParaRPr/>
          </a:p>
        </p:txBody>
      </p:sp>
      <p:pic>
        <p:nvPicPr>
          <p:cNvPr id="424" name="Google Shape;424;g11b3c9c8b20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816" y="0"/>
            <a:ext cx="2289183" cy="70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1° METODO</a:t>
            </a:r>
            <a:endParaRPr/>
          </a:p>
        </p:txBody>
      </p:sp>
      <p:cxnSp>
        <p:nvCxnSpPr>
          <p:cNvPr id="430" name="Google Shape;430;p1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1" name="Google Shape;4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14"/>
          <p:cNvGrpSpPr/>
          <p:nvPr/>
        </p:nvGrpSpPr>
        <p:grpSpPr>
          <a:xfrm>
            <a:off x="606760" y="2749956"/>
            <a:ext cx="3188273" cy="388806"/>
            <a:chOff x="131667" y="895722"/>
            <a:chExt cx="4456395" cy="374299"/>
          </a:xfrm>
        </p:grpSpPr>
        <p:grpSp>
          <p:nvGrpSpPr>
            <p:cNvPr id="433" name="Google Shape;433;p14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34" name="Google Shape;434;p14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5" name="Google Shape;435;p1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36" name="Google Shape;436;p1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37" name="Google Shape;437;p1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38" name="Google Shape;438;p14"/>
            <p:cNvGrpSpPr/>
            <p:nvPr/>
          </p:nvGrpSpPr>
          <p:grpSpPr>
            <a:xfrm>
              <a:off x="131667" y="924102"/>
              <a:ext cx="1063383" cy="195202"/>
              <a:chOff x="927227" y="2852489"/>
              <a:chExt cx="1963773" cy="360486"/>
            </a:xfrm>
          </p:grpSpPr>
          <p:sp>
            <p:nvSpPr>
              <p:cNvPr id="439" name="Google Shape;439;p14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0" name="Google Shape;440;p14"/>
              <p:cNvCxnSpPr/>
              <p:nvPr/>
            </p:nvCxnSpPr>
            <p:spPr>
              <a:xfrm>
                <a:off x="927227" y="2852489"/>
                <a:ext cx="0" cy="359401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41" name="Google Shape;441;p14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42" name="Google Shape;442;p14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3" name="Google Shape;443;p14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44" name="Google Shape;444;p1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45" name="Google Shape;445;p1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46" name="Google Shape;446;p14"/>
            <p:cNvGrpSpPr/>
            <p:nvPr/>
          </p:nvGrpSpPr>
          <p:grpSpPr>
            <a:xfrm>
              <a:off x="3290132" y="1047018"/>
              <a:ext cx="1297930" cy="223003"/>
              <a:chOff x="6760035" y="3079467"/>
              <a:chExt cx="2396915" cy="411825"/>
            </a:xfrm>
          </p:grpSpPr>
          <p:sp>
            <p:nvSpPr>
              <p:cNvPr id="447" name="Google Shape;447;p14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8" name="Google Shape;448;p14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49" name="Google Shape;449;p1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50" name="Google Shape;450;p1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451" name="Google Shape;451;p14"/>
          <p:cNvCxnSpPr>
            <a:stCxn id="452" idx="1"/>
          </p:cNvCxnSpPr>
          <p:nvPr/>
        </p:nvCxnSpPr>
        <p:spPr>
          <a:xfrm>
            <a:off x="494358" y="2318674"/>
            <a:ext cx="3647400" cy="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2" name="Google Shape;452;p14"/>
          <p:cNvSpPr/>
          <p:nvPr/>
        </p:nvSpPr>
        <p:spPr>
          <a:xfrm>
            <a:off x="494358" y="2236976"/>
            <a:ext cx="977662" cy="163395"/>
          </a:xfrm>
          <a:prstGeom prst="rect">
            <a:avLst/>
          </a:prstGeom>
          <a:gradFill>
            <a:gsLst>
              <a:gs pos="0">
                <a:srgbClr val="4B5B67"/>
              </a:gs>
              <a:gs pos="50000">
                <a:srgbClr val="6D8496"/>
              </a:gs>
              <a:gs pos="100000">
                <a:srgbClr val="829FB5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1523425" y="2239412"/>
            <a:ext cx="1100377" cy="163395"/>
          </a:xfrm>
          <a:prstGeom prst="rect">
            <a:avLst/>
          </a:prstGeom>
          <a:gradFill>
            <a:gsLst>
              <a:gs pos="0">
                <a:srgbClr val="4B5B67"/>
              </a:gs>
              <a:gs pos="50000">
                <a:srgbClr val="6D8496"/>
              </a:gs>
              <a:gs pos="100000">
                <a:srgbClr val="829FB5"/>
              </a:gs>
            </a:gsLst>
            <a:lin ang="27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4"/>
          <p:cNvSpPr/>
          <p:nvPr/>
        </p:nvSpPr>
        <p:spPr>
          <a:xfrm rot="5400000">
            <a:off x="1976982" y="993618"/>
            <a:ext cx="403528" cy="321024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4"/>
          <p:cNvSpPr txBox="1"/>
          <p:nvPr/>
        </p:nvSpPr>
        <p:spPr>
          <a:xfrm>
            <a:off x="3891149" y="2061574"/>
            <a:ext cx="3019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-IT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456" name="Google Shape;456;p14"/>
          <p:cNvSpPr txBox="1"/>
          <p:nvPr/>
        </p:nvSpPr>
        <p:spPr>
          <a:xfrm>
            <a:off x="3766094" y="2779011"/>
            <a:ext cx="598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4"/>
          <p:cNvSpPr/>
          <p:nvPr/>
        </p:nvSpPr>
        <p:spPr>
          <a:xfrm rot="10800000">
            <a:off x="589057" y="2768314"/>
            <a:ext cx="35797" cy="51974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14"/>
          <p:cNvGrpSpPr/>
          <p:nvPr/>
        </p:nvGrpSpPr>
        <p:grpSpPr>
          <a:xfrm>
            <a:off x="435105" y="3261127"/>
            <a:ext cx="379497" cy="358070"/>
            <a:chOff x="-46422300" y="3936925"/>
            <a:chExt cx="320575" cy="302475"/>
          </a:xfrm>
        </p:grpSpPr>
        <p:sp>
          <p:nvSpPr>
            <p:cNvPr id="459" name="Google Shape;459;p14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14"/>
          <p:cNvSpPr/>
          <p:nvPr/>
        </p:nvSpPr>
        <p:spPr>
          <a:xfrm rot="10800000">
            <a:off x="311700" y="2993570"/>
            <a:ext cx="616625" cy="754532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4"/>
          <p:cNvSpPr/>
          <p:nvPr/>
        </p:nvSpPr>
        <p:spPr>
          <a:xfrm>
            <a:off x="2711712" y="3855245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3172200" y="4227072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3031157" y="4170276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4"/>
          <p:cNvSpPr/>
          <p:nvPr/>
        </p:nvSpPr>
        <p:spPr>
          <a:xfrm>
            <a:off x="3331359" y="4208572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4"/>
          <p:cNvSpPr/>
          <p:nvPr/>
        </p:nvSpPr>
        <p:spPr>
          <a:xfrm>
            <a:off x="5754574" y="14400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4"/>
          <p:cNvSpPr/>
          <p:nvPr/>
        </p:nvSpPr>
        <p:spPr>
          <a:xfrm>
            <a:off x="5849306" y="15378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4"/>
          <p:cNvSpPr/>
          <p:nvPr/>
        </p:nvSpPr>
        <p:spPr>
          <a:xfrm>
            <a:off x="5849306" y="16112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4"/>
          <p:cNvSpPr/>
          <p:nvPr/>
        </p:nvSpPr>
        <p:spPr>
          <a:xfrm>
            <a:off x="5849306" y="16845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5997620" y="1294546"/>
            <a:ext cx="3146380" cy="5687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1" name="Google Shape;471;p14"/>
          <p:cNvSpPr/>
          <p:nvPr/>
        </p:nvSpPr>
        <p:spPr>
          <a:xfrm rot="5400000">
            <a:off x="4654815" y="1371377"/>
            <a:ext cx="820865" cy="1230337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4"/>
          <p:cNvSpPr/>
          <p:nvPr/>
        </p:nvSpPr>
        <p:spPr>
          <a:xfrm>
            <a:off x="7395342" y="3503248"/>
            <a:ext cx="1619966" cy="1194398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" name="Google Shape;473;p14"/>
          <p:cNvGrpSpPr/>
          <p:nvPr/>
        </p:nvGrpSpPr>
        <p:grpSpPr>
          <a:xfrm>
            <a:off x="7667194" y="3694554"/>
            <a:ext cx="1031463" cy="639709"/>
            <a:chOff x="5159450" y="1919950"/>
            <a:chExt cx="1541050" cy="862500"/>
          </a:xfrm>
        </p:grpSpPr>
        <p:sp>
          <p:nvSpPr>
            <p:cNvPr id="474" name="Google Shape;474;p14"/>
            <p:cNvSpPr/>
            <p:nvPr/>
          </p:nvSpPr>
          <p:spPr>
            <a:xfrm>
              <a:off x="5245030" y="2051075"/>
              <a:ext cx="1436821" cy="600249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5" name="Google Shape;475;p14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476" name="Google Shape;476;p14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7" name="Google Shape;477;p14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78" name="Google Shape;478;p14"/>
          <p:cNvSpPr txBox="1"/>
          <p:nvPr/>
        </p:nvSpPr>
        <p:spPr>
          <a:xfrm>
            <a:off x="5955520" y="1863291"/>
            <a:ext cx="2750813" cy="9987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479" name="Google Shape;479;p14"/>
          <p:cNvGrpSpPr/>
          <p:nvPr/>
        </p:nvGrpSpPr>
        <p:grpSpPr>
          <a:xfrm>
            <a:off x="2742293" y="3411275"/>
            <a:ext cx="346347" cy="339623"/>
            <a:chOff x="1490050" y="3805975"/>
            <a:chExt cx="491900" cy="482350"/>
          </a:xfrm>
        </p:grpSpPr>
        <p:sp>
          <p:nvSpPr>
            <p:cNvPr id="480" name="Google Shape;480;p14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14"/>
          <p:cNvSpPr/>
          <p:nvPr/>
        </p:nvSpPr>
        <p:spPr>
          <a:xfrm rot="10800000">
            <a:off x="2593929" y="3092104"/>
            <a:ext cx="616625" cy="754532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4"/>
          <p:cNvSpPr txBox="1"/>
          <p:nvPr/>
        </p:nvSpPr>
        <p:spPr>
          <a:xfrm>
            <a:off x="2742293" y="2609680"/>
            <a:ext cx="55283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4"/>
          <p:cNvSpPr txBox="1"/>
          <p:nvPr/>
        </p:nvSpPr>
        <p:spPr>
          <a:xfrm>
            <a:off x="3502425" y="3370856"/>
            <a:ext cx="3256229" cy="16692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071" l="-1865" r="-2610" t="-2173"/>
            </a:stretch>
          </a:blip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87" name="Google Shape;487;p14"/>
          <p:cNvSpPr/>
          <p:nvPr/>
        </p:nvSpPr>
        <p:spPr>
          <a:xfrm>
            <a:off x="6735508" y="4242264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4"/>
          <p:cNvSpPr/>
          <p:nvPr/>
        </p:nvSpPr>
        <p:spPr>
          <a:xfrm>
            <a:off x="7195996" y="4614091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4"/>
          <p:cNvSpPr/>
          <p:nvPr/>
        </p:nvSpPr>
        <p:spPr>
          <a:xfrm>
            <a:off x="7054953" y="4557295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4"/>
          <p:cNvSpPr/>
          <p:nvPr/>
        </p:nvSpPr>
        <p:spPr>
          <a:xfrm>
            <a:off x="7355155" y="4595591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0"/>
          <p:cNvSpPr txBox="1"/>
          <p:nvPr>
            <p:ph idx="6" type="ctrTitle"/>
          </p:nvPr>
        </p:nvSpPr>
        <p:spPr>
          <a:xfrm>
            <a:off x="380017" y="4164269"/>
            <a:ext cx="2241878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1° METODO</a:t>
            </a:r>
            <a:endParaRPr/>
          </a:p>
        </p:txBody>
      </p:sp>
      <p:cxnSp>
        <p:nvCxnSpPr>
          <p:cNvPr id="496" name="Google Shape;496;p10"/>
          <p:cNvCxnSpPr/>
          <p:nvPr/>
        </p:nvCxnSpPr>
        <p:spPr>
          <a:xfrm>
            <a:off x="-36314" y="4732330"/>
            <a:ext cx="265820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7" name="Google Shape;49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0"/>
          <p:cNvSpPr/>
          <p:nvPr/>
        </p:nvSpPr>
        <p:spPr>
          <a:xfrm>
            <a:off x="3918405" y="0"/>
            <a:ext cx="1035844" cy="437868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499" name="Google Shape;499;p10"/>
          <p:cNvSpPr/>
          <p:nvPr/>
        </p:nvSpPr>
        <p:spPr>
          <a:xfrm>
            <a:off x="3889831" y="1380201"/>
            <a:ext cx="1092995" cy="4157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T0, t0</a:t>
            </a:r>
            <a:endParaRPr/>
          </a:p>
        </p:txBody>
      </p:sp>
      <p:sp>
        <p:nvSpPr>
          <p:cNvPr id="500" name="Google Shape;500;p10"/>
          <p:cNvSpPr/>
          <p:nvPr/>
        </p:nvSpPr>
        <p:spPr>
          <a:xfrm>
            <a:off x="3889831" y="816528"/>
            <a:ext cx="1092995" cy="4157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tk=0</a:t>
            </a:r>
            <a:endParaRPr/>
          </a:p>
        </p:txBody>
      </p:sp>
      <p:sp>
        <p:nvSpPr>
          <p:cNvPr id="501" name="Google Shape;501;p10"/>
          <p:cNvSpPr/>
          <p:nvPr/>
        </p:nvSpPr>
        <p:spPr>
          <a:xfrm>
            <a:off x="3609874" y="2177409"/>
            <a:ext cx="1652905" cy="781664"/>
          </a:xfrm>
          <a:prstGeom prst="diamond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tk-t0&gt;5</a:t>
            </a:r>
            <a:endParaRPr/>
          </a:p>
        </p:txBody>
      </p:sp>
      <p:cxnSp>
        <p:nvCxnSpPr>
          <p:cNvPr id="502" name="Google Shape;502;p10"/>
          <p:cNvCxnSpPr>
            <a:stCxn id="501" idx="3"/>
            <a:endCxn id="503" idx="0"/>
          </p:cNvCxnSpPr>
          <p:nvPr/>
        </p:nvCxnSpPr>
        <p:spPr>
          <a:xfrm>
            <a:off x="5262779" y="2568241"/>
            <a:ext cx="972000" cy="136200"/>
          </a:xfrm>
          <a:prstGeom prst="bentConnector2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4" name="Google Shape;504;p10"/>
          <p:cNvCxnSpPr>
            <a:stCxn id="501" idx="1"/>
            <a:endCxn id="505" idx="0"/>
          </p:cNvCxnSpPr>
          <p:nvPr/>
        </p:nvCxnSpPr>
        <p:spPr>
          <a:xfrm flipH="1">
            <a:off x="2594374" y="2568241"/>
            <a:ext cx="1015500" cy="235500"/>
          </a:xfrm>
          <a:prstGeom prst="bentConnector2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6" name="Google Shape;506;p10"/>
          <p:cNvSpPr txBox="1"/>
          <p:nvPr/>
        </p:nvSpPr>
        <p:spPr>
          <a:xfrm>
            <a:off x="2980496" y="2295149"/>
            <a:ext cx="354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Sì</a:t>
            </a:r>
            <a:endParaRPr/>
          </a:p>
        </p:txBody>
      </p:sp>
      <p:sp>
        <p:nvSpPr>
          <p:cNvPr id="507" name="Google Shape;507;p10"/>
          <p:cNvSpPr txBox="1"/>
          <p:nvPr/>
        </p:nvSpPr>
        <p:spPr>
          <a:xfrm>
            <a:off x="5537575" y="2295148"/>
            <a:ext cx="4138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508" name="Google Shape;508;p10"/>
          <p:cNvSpPr/>
          <p:nvPr/>
        </p:nvSpPr>
        <p:spPr>
          <a:xfrm>
            <a:off x="5688351" y="3310122"/>
            <a:ext cx="1092995" cy="4157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Tk, tk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5688351" y="3880113"/>
            <a:ext cx="1092995" cy="4157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Tfk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10"/>
          <p:cNvCxnSpPr>
            <a:endCxn id="509" idx="0"/>
          </p:cNvCxnSpPr>
          <p:nvPr/>
        </p:nvCxnSpPr>
        <p:spPr>
          <a:xfrm>
            <a:off x="6234849" y="3748113"/>
            <a:ext cx="0" cy="13200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1" name="Google Shape;511;p10"/>
          <p:cNvSpPr/>
          <p:nvPr/>
        </p:nvSpPr>
        <p:spPr>
          <a:xfrm>
            <a:off x="5688351" y="4450104"/>
            <a:ext cx="1092995" cy="4157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Tmedia,k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10"/>
          <p:cNvCxnSpPr>
            <a:endCxn id="511" idx="0"/>
          </p:cNvCxnSpPr>
          <p:nvPr/>
        </p:nvCxnSpPr>
        <p:spPr>
          <a:xfrm>
            <a:off x="6234849" y="4318104"/>
            <a:ext cx="0" cy="13200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p10"/>
          <p:cNvCxnSpPr>
            <a:stCxn id="511" idx="2"/>
          </p:cNvCxnSpPr>
          <p:nvPr/>
        </p:nvCxnSpPr>
        <p:spPr>
          <a:xfrm rot="-5400000">
            <a:off x="5545899" y="2684691"/>
            <a:ext cx="2870100" cy="1492200"/>
          </a:xfrm>
          <a:prstGeom prst="bentConnector3">
            <a:avLst>
              <a:gd fmla="val -5876" name="adj1"/>
            </a:avLst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10"/>
          <p:cNvSpPr/>
          <p:nvPr/>
        </p:nvSpPr>
        <p:spPr>
          <a:xfrm>
            <a:off x="4371781" y="1928072"/>
            <a:ext cx="129092" cy="135363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p10"/>
          <p:cNvCxnSpPr>
            <a:stCxn id="499" idx="2"/>
            <a:endCxn id="514" idx="0"/>
          </p:cNvCxnSpPr>
          <p:nvPr/>
        </p:nvCxnSpPr>
        <p:spPr>
          <a:xfrm>
            <a:off x="4436329" y="1795938"/>
            <a:ext cx="0" cy="13200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6" name="Google Shape;516;p10"/>
          <p:cNvCxnSpPr>
            <a:stCxn id="514" idx="4"/>
            <a:endCxn id="501" idx="0"/>
          </p:cNvCxnSpPr>
          <p:nvPr/>
        </p:nvCxnSpPr>
        <p:spPr>
          <a:xfrm>
            <a:off x="4436327" y="2063435"/>
            <a:ext cx="0" cy="11400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7" name="Google Shape;517;p10"/>
          <p:cNvCxnSpPr>
            <a:endCxn id="514" idx="6"/>
          </p:cNvCxnSpPr>
          <p:nvPr/>
        </p:nvCxnSpPr>
        <p:spPr>
          <a:xfrm rot="10800000">
            <a:off x="4500873" y="1995754"/>
            <a:ext cx="3226200" cy="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5" name="Google Shape;505;p10"/>
          <p:cNvSpPr/>
          <p:nvPr/>
        </p:nvSpPr>
        <p:spPr>
          <a:xfrm>
            <a:off x="1839034" y="2803723"/>
            <a:ext cx="1510943" cy="415737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Tmedia,k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0"/>
          <p:cNvSpPr/>
          <p:nvPr/>
        </p:nvSpPr>
        <p:spPr>
          <a:xfrm>
            <a:off x="4371781" y="551842"/>
            <a:ext cx="129092" cy="135363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10"/>
          <p:cNvCxnSpPr>
            <a:stCxn id="518" idx="4"/>
            <a:endCxn id="500" idx="0"/>
          </p:cNvCxnSpPr>
          <p:nvPr/>
        </p:nvCxnSpPr>
        <p:spPr>
          <a:xfrm>
            <a:off x="4436327" y="687205"/>
            <a:ext cx="0" cy="12930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p10"/>
          <p:cNvCxnSpPr>
            <a:endCxn id="518" idx="2"/>
          </p:cNvCxnSpPr>
          <p:nvPr/>
        </p:nvCxnSpPr>
        <p:spPr>
          <a:xfrm flipH="1" rot="10800000">
            <a:off x="1483981" y="619524"/>
            <a:ext cx="2887800" cy="60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3" name="Google Shape;503;p10"/>
          <p:cNvSpPr/>
          <p:nvPr/>
        </p:nvSpPr>
        <p:spPr>
          <a:xfrm>
            <a:off x="5688349" y="2704589"/>
            <a:ext cx="1092995" cy="4157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4BA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k++</a:t>
            </a:r>
            <a:endParaRPr/>
          </a:p>
        </p:txBody>
      </p:sp>
      <p:cxnSp>
        <p:nvCxnSpPr>
          <p:cNvPr id="521" name="Google Shape;521;p10"/>
          <p:cNvCxnSpPr>
            <a:stCxn id="505" idx="4"/>
          </p:cNvCxnSpPr>
          <p:nvPr/>
        </p:nvCxnSpPr>
        <p:spPr>
          <a:xfrm flipH="1" rot="5400000">
            <a:off x="739156" y="1364110"/>
            <a:ext cx="2599800" cy="1110900"/>
          </a:xfrm>
          <a:prstGeom prst="bentConnector3">
            <a:avLst>
              <a:gd fmla="val -8793" name="adj1"/>
            </a:avLst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2" name="Google Shape;522;p10"/>
          <p:cNvCxnSpPr>
            <a:stCxn id="498" idx="4"/>
            <a:endCxn id="518" idx="0"/>
          </p:cNvCxnSpPr>
          <p:nvPr/>
        </p:nvCxnSpPr>
        <p:spPr>
          <a:xfrm>
            <a:off x="4436327" y="437868"/>
            <a:ext cx="0" cy="11400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3" name="Google Shape;523;p10"/>
          <p:cNvCxnSpPr>
            <a:stCxn id="503" idx="2"/>
            <a:endCxn id="508" idx="0"/>
          </p:cNvCxnSpPr>
          <p:nvPr/>
        </p:nvCxnSpPr>
        <p:spPr>
          <a:xfrm>
            <a:off x="6234847" y="3120326"/>
            <a:ext cx="0" cy="18990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4" name="Google Shape;524;p10"/>
          <p:cNvCxnSpPr>
            <a:stCxn id="500" idx="2"/>
            <a:endCxn id="499" idx="0"/>
          </p:cNvCxnSpPr>
          <p:nvPr/>
        </p:nvCxnSpPr>
        <p:spPr>
          <a:xfrm>
            <a:off x="4436329" y="1232265"/>
            <a:ext cx="0" cy="14790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5" name="Google Shape;525;p10"/>
          <p:cNvSpPr txBox="1"/>
          <p:nvPr/>
        </p:nvSpPr>
        <p:spPr>
          <a:xfrm>
            <a:off x="4825365" y="759746"/>
            <a:ext cx="4591050" cy="858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1"/>
          <p:cNvSpPr txBox="1"/>
          <p:nvPr>
            <p:ph type="ctrTitle"/>
          </p:nvPr>
        </p:nvSpPr>
        <p:spPr>
          <a:xfrm>
            <a:off x="0" y="329007"/>
            <a:ext cx="3200305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200"/>
              <a:t>1°</a:t>
            </a:r>
            <a:r>
              <a:rPr lang="it-IT" sz="3000"/>
              <a:t> METODO</a:t>
            </a:r>
            <a:endParaRPr sz="3000"/>
          </a:p>
        </p:txBody>
      </p:sp>
      <p:cxnSp>
        <p:nvCxnSpPr>
          <p:cNvPr id="531" name="Google Shape;531;p11"/>
          <p:cNvCxnSpPr/>
          <p:nvPr/>
        </p:nvCxnSpPr>
        <p:spPr>
          <a:xfrm>
            <a:off x="-137160" y="935607"/>
            <a:ext cx="230114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2" name="Google Shape;5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1"/>
          <p:cNvSpPr txBox="1"/>
          <p:nvPr/>
        </p:nvSpPr>
        <p:spPr>
          <a:xfrm>
            <a:off x="0" y="1088084"/>
            <a:ext cx="444840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secondi è un valore di trade-off in quanto: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b="1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troppo grande </a:t>
            </a: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 tempo con cui si plotta un punto nel grafico diventa troppo elevato. Inoltre si sta assumendo che in quell’intervallo vi sia un ingresso a scalino.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b="1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troppo piccolo </a:t>
            </a: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media delle temperature non permette di avere una buona accuratezza.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8400" y="861457"/>
            <a:ext cx="4589840" cy="342058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1"/>
          <p:cNvSpPr/>
          <p:nvPr/>
        </p:nvSpPr>
        <p:spPr>
          <a:xfrm>
            <a:off x="6068120" y="2122408"/>
            <a:ext cx="1173480" cy="96012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Contenuti</a:t>
            </a:r>
            <a:endParaRPr/>
          </a:p>
        </p:txBody>
      </p:sp>
      <p:sp>
        <p:nvSpPr>
          <p:cNvPr id="173" name="Google Shape;173;p2"/>
          <p:cNvSpPr txBox="1"/>
          <p:nvPr>
            <p:ph idx="16" type="ctrTitle"/>
          </p:nvPr>
        </p:nvSpPr>
        <p:spPr>
          <a:xfrm>
            <a:off x="109000" y="1861619"/>
            <a:ext cx="3288968" cy="5378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 sz="1800"/>
              <a:t>Descrizione del progetto</a:t>
            </a:r>
            <a:endParaRPr sz="1800"/>
          </a:p>
        </p:txBody>
      </p:sp>
      <p:sp>
        <p:nvSpPr>
          <p:cNvPr id="174" name="Google Shape;174;p2"/>
          <p:cNvSpPr txBox="1"/>
          <p:nvPr>
            <p:ph idx="17" type="ctrTitle"/>
          </p:nvPr>
        </p:nvSpPr>
        <p:spPr>
          <a:xfrm>
            <a:off x="416262" y="2859506"/>
            <a:ext cx="2981694" cy="502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227" l="0" r="0" t="0"/>
            </a:stretch>
          </a:blip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</a:pPr>
            <a:r>
              <a:rPr lang="it-IT"/>
              <a:t> </a:t>
            </a:r>
            <a:endParaRPr/>
          </a:p>
        </p:txBody>
      </p:sp>
      <p:sp>
        <p:nvSpPr>
          <p:cNvPr id="175" name="Google Shape;175;p2"/>
          <p:cNvSpPr txBox="1"/>
          <p:nvPr>
            <p:ph idx="18" type="ctrTitle"/>
          </p:nvPr>
        </p:nvSpPr>
        <p:spPr>
          <a:xfrm>
            <a:off x="-702207" y="3737050"/>
            <a:ext cx="4100163" cy="7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/>
              <a:t>Metodo con la compensazione dinamica</a:t>
            </a:r>
            <a:endParaRPr sz="1800"/>
          </a:p>
        </p:txBody>
      </p:sp>
      <p:grpSp>
        <p:nvGrpSpPr>
          <p:cNvPr id="176" name="Google Shape;176;p2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177" name="Google Shape;177;p2"/>
            <p:cNvSpPr/>
            <p:nvPr/>
          </p:nvSpPr>
          <p:spPr>
            <a:xfrm>
              <a:off x="6355100" y="4405488"/>
              <a:ext cx="87300" cy="116625"/>
            </a:xfrm>
            <a:custGeom>
              <a:rect b="b" l="l" r="r" t="t"/>
              <a:pathLst>
                <a:path extrusionOk="0" h="4665" w="3492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514125" y="4593038"/>
              <a:ext cx="119900" cy="87550"/>
            </a:xfrm>
            <a:custGeom>
              <a:rect b="b" l="l" r="r" t="t"/>
              <a:pathLst>
                <a:path extrusionOk="0" h="3502" w="4796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330650" y="4455438"/>
              <a:ext cx="258525" cy="246400"/>
            </a:xfrm>
            <a:custGeom>
              <a:rect b="b" l="l" r="r" t="t"/>
              <a:pathLst>
                <a:path extrusionOk="0" h="9856" w="10341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226275" y="4198463"/>
              <a:ext cx="243025" cy="181575"/>
            </a:xfrm>
            <a:custGeom>
              <a:rect b="b" l="l" r="r" t="t"/>
              <a:pathLst>
                <a:path extrusionOk="0" h="7263" w="9721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656850" y="4568588"/>
              <a:ext cx="188400" cy="237400"/>
            </a:xfrm>
            <a:custGeom>
              <a:rect b="b" l="l" r="r" t="t"/>
              <a:pathLst>
                <a:path extrusionOk="0" h="9496" w="7536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18825" y="4152263"/>
              <a:ext cx="172100" cy="156800"/>
            </a:xfrm>
            <a:custGeom>
              <a:rect b="b" l="l" r="r" t="t"/>
              <a:pathLst>
                <a:path extrusionOk="0" h="6272" w="6884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06375" y="3911538"/>
              <a:ext cx="220225" cy="216700"/>
            </a:xfrm>
            <a:custGeom>
              <a:rect b="b" l="l" r="r" t="t"/>
              <a:pathLst>
                <a:path extrusionOk="0" h="8668" w="8809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429325" y="3953688"/>
              <a:ext cx="655675" cy="654050"/>
            </a:xfrm>
            <a:custGeom>
              <a:rect b="b" l="l" r="r" t="t"/>
              <a:pathLst>
                <a:path extrusionOk="0" h="26162" w="26227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2"/>
          <p:cNvSpPr/>
          <p:nvPr/>
        </p:nvSpPr>
        <p:spPr>
          <a:xfrm>
            <a:off x="5071542" y="2851752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" name="Google Shape;18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"/>
          <p:cNvGrpSpPr/>
          <p:nvPr/>
        </p:nvGrpSpPr>
        <p:grpSpPr>
          <a:xfrm>
            <a:off x="3587730" y="2866642"/>
            <a:ext cx="408756" cy="418374"/>
            <a:chOff x="1674750" y="3254050"/>
            <a:chExt cx="294575" cy="295375"/>
          </a:xfrm>
        </p:grpSpPr>
        <p:sp>
          <p:nvSpPr>
            <p:cNvPr id="189" name="Google Shape;189;p2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2"/>
          <p:cNvSpPr/>
          <p:nvPr/>
        </p:nvSpPr>
        <p:spPr>
          <a:xfrm>
            <a:off x="3610660" y="3922233"/>
            <a:ext cx="385826" cy="311589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5855032" y="1879558"/>
            <a:ext cx="3288968" cy="5378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</a:pPr>
            <a:r>
              <a:rPr b="0" i="0" lang="it-IT" sz="18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Circuito</a:t>
            </a:r>
            <a:endParaRPr/>
          </a:p>
        </p:txBody>
      </p:sp>
      <p:grpSp>
        <p:nvGrpSpPr>
          <p:cNvPr id="194" name="Google Shape;194;p2"/>
          <p:cNvGrpSpPr/>
          <p:nvPr/>
        </p:nvGrpSpPr>
        <p:grpSpPr>
          <a:xfrm>
            <a:off x="5117231" y="2035771"/>
            <a:ext cx="356205" cy="356205"/>
            <a:chOff x="-44512325" y="3176075"/>
            <a:chExt cx="300900" cy="300900"/>
          </a:xfrm>
        </p:grpSpPr>
        <p:sp>
          <p:nvSpPr>
            <p:cNvPr id="195" name="Google Shape;195;p2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2"/>
          <p:cNvSpPr txBox="1"/>
          <p:nvPr/>
        </p:nvSpPr>
        <p:spPr>
          <a:xfrm>
            <a:off x="5855032" y="2814674"/>
            <a:ext cx="3288968" cy="5378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</a:pPr>
            <a:r>
              <a:rPr b="0" i="0" lang="it-IT" sz="18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Obiettivi raggiunti</a:t>
            </a:r>
            <a:endParaRPr/>
          </a:p>
        </p:txBody>
      </p:sp>
      <p:sp>
        <p:nvSpPr>
          <p:cNvPr id="199" name="Google Shape;199;p2"/>
          <p:cNvSpPr/>
          <p:nvPr/>
        </p:nvSpPr>
        <p:spPr>
          <a:xfrm>
            <a:off x="5071513" y="3873000"/>
            <a:ext cx="429000" cy="42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675" y="3931700"/>
            <a:ext cx="272675" cy="3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"/>
          <p:cNvSpPr txBox="1"/>
          <p:nvPr/>
        </p:nvSpPr>
        <p:spPr>
          <a:xfrm>
            <a:off x="5855057" y="3749799"/>
            <a:ext cx="3288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</a:pPr>
            <a:r>
              <a:rPr lang="it-IT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Dimostrazione live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"/>
          <p:cNvSpPr txBox="1"/>
          <p:nvPr>
            <p:ph type="ctrTitle"/>
          </p:nvPr>
        </p:nvSpPr>
        <p:spPr>
          <a:xfrm>
            <a:off x="0" y="329007"/>
            <a:ext cx="3200305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200"/>
              <a:t>1°</a:t>
            </a:r>
            <a:r>
              <a:rPr lang="it-IT" sz="3000"/>
              <a:t> METODO</a:t>
            </a:r>
            <a:endParaRPr sz="3000"/>
          </a:p>
        </p:txBody>
      </p:sp>
      <p:cxnSp>
        <p:nvCxnSpPr>
          <p:cNvPr id="541" name="Google Shape;541;p12"/>
          <p:cNvCxnSpPr/>
          <p:nvPr/>
        </p:nvCxnSpPr>
        <p:spPr>
          <a:xfrm>
            <a:off x="-137160" y="935607"/>
            <a:ext cx="230114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2" name="Google Shape;5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2"/>
          <p:cNvSpPr txBox="1"/>
          <p:nvPr/>
        </p:nvSpPr>
        <p:spPr>
          <a:xfrm>
            <a:off x="0" y="1088084"/>
            <a:ext cx="4448400" cy="20895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369" r="0" t="-11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44" name="Google Shape;54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8400" y="861457"/>
            <a:ext cx="4589840" cy="342058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2"/>
          <p:cNvSpPr/>
          <p:nvPr/>
        </p:nvSpPr>
        <p:spPr>
          <a:xfrm>
            <a:off x="7269480" y="3375660"/>
            <a:ext cx="1143000" cy="48006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2"/>
          <p:cNvSpPr txBox="1"/>
          <p:nvPr/>
        </p:nvSpPr>
        <p:spPr>
          <a:xfrm>
            <a:off x="105760" y="3372557"/>
            <a:ext cx="4644390" cy="15425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7" name="Google Shape;547;p12"/>
          <p:cNvSpPr txBox="1"/>
          <p:nvPr/>
        </p:nvSpPr>
        <p:spPr>
          <a:xfrm>
            <a:off x="0" y="3234341"/>
            <a:ext cx="4644390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0287" l="-1311" r="0" t="-86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"/>
          <p:cNvSpPr txBox="1"/>
          <p:nvPr>
            <p:ph type="ctrTitle"/>
          </p:nvPr>
        </p:nvSpPr>
        <p:spPr>
          <a:xfrm>
            <a:off x="0" y="978137"/>
            <a:ext cx="3200305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200"/>
              <a:t>1°</a:t>
            </a:r>
            <a:r>
              <a:rPr lang="it-IT" sz="3000"/>
              <a:t> METODO</a:t>
            </a:r>
            <a:endParaRPr sz="3000"/>
          </a:p>
        </p:txBody>
      </p:sp>
      <p:cxnSp>
        <p:nvCxnSpPr>
          <p:cNvPr id="553" name="Google Shape;553;p13"/>
          <p:cNvCxnSpPr/>
          <p:nvPr/>
        </p:nvCxnSpPr>
        <p:spPr>
          <a:xfrm>
            <a:off x="-137160" y="1584737"/>
            <a:ext cx="230114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4" name="Google Shape;5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"/>
          <p:cNvSpPr txBox="1"/>
          <p:nvPr/>
        </p:nvSpPr>
        <p:spPr>
          <a:xfrm>
            <a:off x="0" y="1737214"/>
            <a:ext cx="44484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 ogni ciclo implementiamo Tmedia,k (cumulative moving average):</a:t>
            </a:r>
            <a:endParaRPr/>
          </a:p>
        </p:txBody>
      </p:sp>
      <p:pic>
        <p:nvPicPr>
          <p:cNvPr id="556" name="Google Shape;5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8400" y="861457"/>
            <a:ext cx="4589840" cy="342058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/>
          <p:nvPr/>
        </p:nvSpPr>
        <p:spPr>
          <a:xfrm>
            <a:off x="7261860" y="3801982"/>
            <a:ext cx="1143000" cy="48006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3"/>
          <p:cNvSpPr txBox="1"/>
          <p:nvPr/>
        </p:nvSpPr>
        <p:spPr>
          <a:xfrm>
            <a:off x="-871030" y="2597576"/>
            <a:ext cx="5939830" cy="6575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9" name="Google Shape;559;p13"/>
          <p:cNvSpPr txBox="1"/>
          <p:nvPr/>
        </p:nvSpPr>
        <p:spPr>
          <a:xfrm>
            <a:off x="0" y="3574156"/>
            <a:ext cx="43662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000"/>
              <a:buFont typeface="Arial"/>
              <a:buNone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Questo valore arrivati a 5 secondi viene plottato e resettato.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5"/>
          <p:cNvSpPr txBox="1"/>
          <p:nvPr>
            <p:ph type="ctrTitle"/>
          </p:nvPr>
        </p:nvSpPr>
        <p:spPr>
          <a:xfrm>
            <a:off x="0" y="329007"/>
            <a:ext cx="3200305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200"/>
              <a:t>2°</a:t>
            </a:r>
            <a:r>
              <a:rPr lang="it-IT" sz="3000"/>
              <a:t> METODO</a:t>
            </a:r>
            <a:endParaRPr sz="3000"/>
          </a:p>
        </p:txBody>
      </p:sp>
      <p:cxnSp>
        <p:nvCxnSpPr>
          <p:cNvPr id="565" name="Google Shape;565;p15"/>
          <p:cNvCxnSpPr/>
          <p:nvPr/>
        </p:nvCxnSpPr>
        <p:spPr>
          <a:xfrm>
            <a:off x="-137160" y="935607"/>
            <a:ext cx="230114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6" name="Google Shape;5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5"/>
          <p:cNvSpPr txBox="1"/>
          <p:nvPr/>
        </p:nvSpPr>
        <p:spPr>
          <a:xfrm>
            <a:off x="370267" y="1674073"/>
            <a:ext cx="4448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Relazione ingresso – uscita nel dominio del tempo:</a:t>
            </a:r>
            <a:endParaRPr/>
          </a:p>
        </p:txBody>
      </p:sp>
      <p:sp>
        <p:nvSpPr>
          <p:cNvPr id="568" name="Google Shape;568;p15"/>
          <p:cNvSpPr/>
          <p:nvPr/>
        </p:nvSpPr>
        <p:spPr>
          <a:xfrm>
            <a:off x="4506680" y="1707446"/>
            <a:ext cx="3729359" cy="5687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69" name="Google Shape;569;p15"/>
          <p:cNvSpPr/>
          <p:nvPr/>
        </p:nvSpPr>
        <p:spPr>
          <a:xfrm>
            <a:off x="4818667" y="3271068"/>
            <a:ext cx="3066417" cy="926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70" name="Google Shape;570;p15"/>
          <p:cNvSpPr txBox="1"/>
          <p:nvPr/>
        </p:nvSpPr>
        <p:spPr>
          <a:xfrm>
            <a:off x="370267" y="3380425"/>
            <a:ext cx="4448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Relazione ingresso – uscita nel dominio delle frequenze: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/>
          <p:nvPr>
            <p:ph type="ctrTitle"/>
          </p:nvPr>
        </p:nvSpPr>
        <p:spPr>
          <a:xfrm>
            <a:off x="0" y="329007"/>
            <a:ext cx="3200305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200"/>
              <a:t>2°</a:t>
            </a:r>
            <a:r>
              <a:rPr lang="it-IT" sz="3000"/>
              <a:t> METODO</a:t>
            </a:r>
            <a:endParaRPr sz="3000"/>
          </a:p>
        </p:txBody>
      </p:sp>
      <p:cxnSp>
        <p:nvCxnSpPr>
          <p:cNvPr id="576" name="Google Shape;576;p16"/>
          <p:cNvCxnSpPr/>
          <p:nvPr/>
        </p:nvCxnSpPr>
        <p:spPr>
          <a:xfrm>
            <a:off x="-137160" y="935607"/>
            <a:ext cx="230114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7" name="Google Shape;5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6"/>
          <p:cNvSpPr txBox="1"/>
          <p:nvPr/>
        </p:nvSpPr>
        <p:spPr>
          <a:xfrm>
            <a:off x="370267" y="1342343"/>
            <a:ext cx="4448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Relazione ingresso – uscita nel dominio delle frequenze:</a:t>
            </a:r>
            <a:endParaRPr/>
          </a:p>
        </p:txBody>
      </p:sp>
      <p:sp>
        <p:nvSpPr>
          <p:cNvPr id="579" name="Google Shape;579;p16"/>
          <p:cNvSpPr/>
          <p:nvPr/>
        </p:nvSpPr>
        <p:spPr>
          <a:xfrm>
            <a:off x="4996825" y="1385386"/>
            <a:ext cx="3066417" cy="9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0" name="Google Shape;580;p16"/>
          <p:cNvSpPr/>
          <p:nvPr/>
        </p:nvSpPr>
        <p:spPr>
          <a:xfrm>
            <a:off x="1719268" y="2635777"/>
            <a:ext cx="1565574" cy="58182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2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1" name="Google Shape;581;p16"/>
          <p:cNvSpPr/>
          <p:nvPr/>
        </p:nvSpPr>
        <p:spPr>
          <a:xfrm>
            <a:off x="4789689" y="2726635"/>
            <a:ext cx="1276260" cy="4001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7269" l="0" r="0" t="-60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2" name="Google Shape;582;p16"/>
          <p:cNvSpPr/>
          <p:nvPr/>
        </p:nvSpPr>
        <p:spPr>
          <a:xfrm>
            <a:off x="3200305" y="3711431"/>
            <a:ext cx="2770990" cy="76527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7"/>
          <p:cNvSpPr txBox="1"/>
          <p:nvPr>
            <p:ph type="ctrTitle"/>
          </p:nvPr>
        </p:nvSpPr>
        <p:spPr>
          <a:xfrm>
            <a:off x="0" y="329007"/>
            <a:ext cx="3200305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200"/>
              <a:t>2°</a:t>
            </a:r>
            <a:r>
              <a:rPr lang="it-IT" sz="3000"/>
              <a:t> METODO</a:t>
            </a:r>
            <a:endParaRPr sz="3000"/>
          </a:p>
        </p:txBody>
      </p:sp>
      <p:cxnSp>
        <p:nvCxnSpPr>
          <p:cNvPr id="588" name="Google Shape;588;p17"/>
          <p:cNvCxnSpPr/>
          <p:nvPr/>
        </p:nvCxnSpPr>
        <p:spPr>
          <a:xfrm>
            <a:off x="-137160" y="935607"/>
            <a:ext cx="230114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9" name="Google Shape;5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7"/>
          <p:cNvSpPr/>
          <p:nvPr/>
        </p:nvSpPr>
        <p:spPr>
          <a:xfrm>
            <a:off x="429315" y="1412552"/>
            <a:ext cx="2770990" cy="7652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5318633" y="1632676"/>
            <a:ext cx="2808782" cy="4247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568" l="0" r="0" t="-85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2" name="Google Shape;592;p17"/>
          <p:cNvSpPr/>
          <p:nvPr/>
        </p:nvSpPr>
        <p:spPr>
          <a:xfrm>
            <a:off x="429315" y="3034327"/>
            <a:ext cx="3327514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0287" l="0" r="0" t="-86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93" name="Google Shape;593;p17"/>
          <p:cNvCxnSpPr>
            <a:stCxn id="592" idx="3"/>
          </p:cNvCxnSpPr>
          <p:nvPr/>
        </p:nvCxnSpPr>
        <p:spPr>
          <a:xfrm>
            <a:off x="3756829" y="3246693"/>
            <a:ext cx="1146900" cy="0"/>
          </a:xfrm>
          <a:prstGeom prst="straightConnector1">
            <a:avLst/>
          </a:prstGeom>
          <a:noFill/>
          <a:ln cap="flat" cmpd="sng" w="9525">
            <a:solidFill>
              <a:srgbClr val="41FD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4" name="Google Shape;594;p17"/>
          <p:cNvSpPr/>
          <p:nvPr/>
        </p:nvSpPr>
        <p:spPr>
          <a:xfrm>
            <a:off x="4136106" y="2882907"/>
            <a:ext cx="388248" cy="3028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5" name="Google Shape;595;p17"/>
          <p:cNvSpPr/>
          <p:nvPr/>
        </p:nvSpPr>
        <p:spPr>
          <a:xfrm>
            <a:off x="5318633" y="3034327"/>
            <a:ext cx="2826928" cy="5510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666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g122961c1a3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1379" y="798474"/>
            <a:ext cx="5101251" cy="3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122961c1a3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800" y="606113"/>
            <a:ext cx="5246250" cy="39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5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>
                <a:solidFill>
                  <a:srgbClr val="FFFFFF"/>
                </a:solidFill>
              </a:rPr>
              <a:t>STEP BY STEP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1" name="Google Shape;611;p25"/>
          <p:cNvSpPr/>
          <p:nvPr/>
        </p:nvSpPr>
        <p:spPr>
          <a:xfrm>
            <a:off x="977773" y="3166821"/>
            <a:ext cx="1951434" cy="1904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5"/>
          <p:cNvSpPr/>
          <p:nvPr/>
        </p:nvSpPr>
        <p:spPr>
          <a:xfrm>
            <a:off x="2830921" y="1289815"/>
            <a:ext cx="2009700" cy="20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5"/>
          <p:cNvSpPr/>
          <p:nvPr/>
        </p:nvSpPr>
        <p:spPr>
          <a:xfrm>
            <a:off x="223695" y="1273527"/>
            <a:ext cx="1651658" cy="1636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25"/>
          <p:cNvCxnSpPr/>
          <p:nvPr/>
        </p:nvCxnSpPr>
        <p:spPr>
          <a:xfrm>
            <a:off x="1233115" y="2742330"/>
            <a:ext cx="318118" cy="799214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25"/>
          <p:cNvCxnSpPr/>
          <p:nvPr/>
        </p:nvCxnSpPr>
        <p:spPr>
          <a:xfrm flipH="1" rot="10800000">
            <a:off x="2256302" y="2571750"/>
            <a:ext cx="882361" cy="121751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5"/>
          <p:cNvCxnSpPr/>
          <p:nvPr/>
        </p:nvCxnSpPr>
        <p:spPr>
          <a:xfrm rot="10800000">
            <a:off x="4106086" y="2216149"/>
            <a:ext cx="1072092" cy="148313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8" name="Google Shape;6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5"/>
          <p:cNvSpPr/>
          <p:nvPr/>
        </p:nvSpPr>
        <p:spPr>
          <a:xfrm>
            <a:off x="4705737" y="3015700"/>
            <a:ext cx="2009700" cy="20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5"/>
          <p:cNvSpPr/>
          <p:nvPr/>
        </p:nvSpPr>
        <p:spPr>
          <a:xfrm>
            <a:off x="6523795" y="1378827"/>
            <a:ext cx="2542713" cy="24994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1" name="Google Shape;621;p25"/>
          <p:cNvCxnSpPr/>
          <p:nvPr/>
        </p:nvCxnSpPr>
        <p:spPr>
          <a:xfrm flipH="1" rot="10800000">
            <a:off x="5817667" y="2968699"/>
            <a:ext cx="1261510" cy="98310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2" name="Google Shape;622;p25"/>
          <p:cNvPicPr preferRelativeResize="0"/>
          <p:nvPr/>
        </p:nvPicPr>
        <p:blipFill rotWithShape="1">
          <a:blip r:embed="rId4">
            <a:alphaModFix/>
          </a:blip>
          <a:srcRect b="46217" l="25805" r="22504" t="29439"/>
          <a:stretch/>
        </p:blipFill>
        <p:spPr>
          <a:xfrm>
            <a:off x="204385" y="1406966"/>
            <a:ext cx="1670968" cy="139897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3" name="Google Shape;623;p25"/>
          <p:cNvPicPr preferRelativeResize="0"/>
          <p:nvPr/>
        </p:nvPicPr>
        <p:blipFill rotWithShape="1">
          <a:blip r:embed="rId5">
            <a:alphaModFix/>
          </a:blip>
          <a:srcRect b="0" l="14027" r="32715" t="8179"/>
          <a:stretch/>
        </p:blipFill>
        <p:spPr>
          <a:xfrm>
            <a:off x="926233" y="3293502"/>
            <a:ext cx="2013191" cy="16866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4" name="Google Shape;624;p25"/>
          <p:cNvPicPr preferRelativeResize="0"/>
          <p:nvPr/>
        </p:nvPicPr>
        <p:blipFill rotWithShape="1">
          <a:blip r:embed="rId6">
            <a:alphaModFix/>
          </a:blip>
          <a:srcRect b="31145" l="-6688" r="6687" t="22214"/>
          <a:stretch/>
        </p:blipFill>
        <p:spPr>
          <a:xfrm>
            <a:off x="2732696" y="1428956"/>
            <a:ext cx="2172280" cy="180120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5" name="Google Shape;625;p25"/>
          <p:cNvPicPr preferRelativeResize="0"/>
          <p:nvPr/>
        </p:nvPicPr>
        <p:blipFill rotWithShape="1">
          <a:blip r:embed="rId7">
            <a:alphaModFix/>
          </a:blip>
          <a:srcRect b="0" l="36312" r="29358" t="27353"/>
          <a:stretch/>
        </p:blipFill>
        <p:spPr>
          <a:xfrm rot="5400000">
            <a:off x="4831688" y="2996042"/>
            <a:ext cx="1794530" cy="213608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6" name="Google Shape;626;p25"/>
          <p:cNvPicPr preferRelativeResize="0"/>
          <p:nvPr/>
        </p:nvPicPr>
        <p:blipFill rotWithShape="1">
          <a:blip r:embed="rId8">
            <a:alphaModFix/>
          </a:blip>
          <a:srcRect b="12930" l="-459" r="459" t="38417"/>
          <a:stretch/>
        </p:blipFill>
        <p:spPr>
          <a:xfrm>
            <a:off x="6431168" y="1481831"/>
            <a:ext cx="2667833" cy="230743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26"/>
          <p:cNvPicPr preferRelativeResize="0"/>
          <p:nvPr/>
        </p:nvPicPr>
        <p:blipFill rotWithShape="1">
          <a:blip r:embed="rId3">
            <a:alphaModFix/>
          </a:blip>
          <a:srcRect b="15554" l="0" r="0" t="11241"/>
          <a:stretch/>
        </p:blipFill>
        <p:spPr>
          <a:xfrm>
            <a:off x="2923684" y="376517"/>
            <a:ext cx="3302304" cy="42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27"/>
          <p:cNvPicPr preferRelativeResize="0"/>
          <p:nvPr/>
        </p:nvPicPr>
        <p:blipFill rotWithShape="1">
          <a:blip r:embed="rId3">
            <a:alphaModFix/>
          </a:blip>
          <a:srcRect b="20000" l="0" r="0" t="18040"/>
          <a:stretch/>
        </p:blipFill>
        <p:spPr>
          <a:xfrm>
            <a:off x="3053348" y="642811"/>
            <a:ext cx="2896975" cy="369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/>
          <p:nvPr>
            <p:ph type="ctrTitle"/>
          </p:nvPr>
        </p:nvSpPr>
        <p:spPr>
          <a:xfrm>
            <a:off x="0" y="496502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DESCRIZIONE DEL PROGETTO</a:t>
            </a:r>
            <a:endParaRPr sz="3000"/>
          </a:p>
        </p:txBody>
      </p:sp>
      <p:cxnSp>
        <p:nvCxnSpPr>
          <p:cNvPr id="207" name="Google Shape;207;p3"/>
          <p:cNvCxnSpPr/>
          <p:nvPr/>
        </p:nvCxnSpPr>
        <p:spPr>
          <a:xfrm>
            <a:off x="-1248095" y="1103102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1031796" y="1173178"/>
            <a:ext cx="44434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nostra PT100: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854" y="1573288"/>
            <a:ext cx="2857500" cy="275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3"/>
          <p:cNvGrpSpPr/>
          <p:nvPr/>
        </p:nvGrpSpPr>
        <p:grpSpPr>
          <a:xfrm>
            <a:off x="30385" y="1882922"/>
            <a:ext cx="366052" cy="356831"/>
            <a:chOff x="-31817400" y="3910025"/>
            <a:chExt cx="301675" cy="294075"/>
          </a:xfrm>
        </p:grpSpPr>
        <p:sp>
          <p:nvSpPr>
            <p:cNvPr id="212" name="Google Shape;212;p3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3"/>
          <p:cNvSpPr/>
          <p:nvPr/>
        </p:nvSpPr>
        <p:spPr>
          <a:xfrm>
            <a:off x="422855" y="2066491"/>
            <a:ext cx="29430" cy="14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486463" y="2066491"/>
            <a:ext cx="50625" cy="14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554181" y="2066491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"/>
          <p:cNvSpPr/>
          <p:nvPr/>
        </p:nvSpPr>
        <p:spPr>
          <a:xfrm>
            <a:off x="583601" y="2158143"/>
            <a:ext cx="14" cy="464394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583601" y="2669962"/>
            <a:ext cx="29430" cy="30117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676869" y="2654360"/>
            <a:ext cx="208776" cy="45719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4102158" y="186693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4582021" y="2101813"/>
            <a:ext cx="29430" cy="14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4645629" y="2101813"/>
            <a:ext cx="50625" cy="14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4713347" y="2101813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4742767" y="2193465"/>
            <a:ext cx="14" cy="464394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4742767" y="2705284"/>
            <a:ext cx="29430" cy="30117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4836035" y="2689682"/>
            <a:ext cx="208776" cy="45719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8758" y="1544108"/>
            <a:ext cx="3784730" cy="272259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"/>
          <p:cNvSpPr txBox="1"/>
          <p:nvPr/>
        </p:nvSpPr>
        <p:spPr>
          <a:xfrm>
            <a:off x="0" y="4416165"/>
            <a:ext cx="5643602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973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28"/>
          <p:cNvPicPr preferRelativeResize="0"/>
          <p:nvPr/>
        </p:nvPicPr>
        <p:blipFill rotWithShape="1">
          <a:blip r:embed="rId3">
            <a:alphaModFix/>
          </a:blip>
          <a:srcRect b="5882" l="9313" r="12156" t="0"/>
          <a:stretch/>
        </p:blipFill>
        <p:spPr>
          <a:xfrm>
            <a:off x="1936375" y="484848"/>
            <a:ext cx="4861113" cy="436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9"/>
          <p:cNvPicPr preferRelativeResize="0"/>
          <p:nvPr/>
        </p:nvPicPr>
        <p:blipFill rotWithShape="1">
          <a:blip r:embed="rId3">
            <a:alphaModFix/>
          </a:blip>
          <a:srcRect b="2717" l="10091" r="9960" t="2934"/>
          <a:stretch/>
        </p:blipFill>
        <p:spPr>
          <a:xfrm>
            <a:off x="4740087" y="665629"/>
            <a:ext cx="4155141" cy="367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9"/>
          <p:cNvPicPr preferRelativeResize="0"/>
          <p:nvPr/>
        </p:nvPicPr>
        <p:blipFill rotWithShape="1">
          <a:blip r:embed="rId4">
            <a:alphaModFix/>
          </a:blip>
          <a:srcRect b="5299" l="10129" r="13660" t="6278"/>
          <a:stretch/>
        </p:blipFill>
        <p:spPr>
          <a:xfrm>
            <a:off x="363070" y="874059"/>
            <a:ext cx="3919818" cy="3408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122961c1a3c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25" y="152400"/>
            <a:ext cx="51777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1"/>
          <p:cNvSpPr txBox="1"/>
          <p:nvPr>
            <p:ph type="ctrTitle"/>
          </p:nvPr>
        </p:nvSpPr>
        <p:spPr>
          <a:xfrm>
            <a:off x="311700" y="25164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CARTELLA DRIVE</a:t>
            </a:r>
            <a:endParaRPr/>
          </a:p>
        </p:txBody>
      </p:sp>
      <p:cxnSp>
        <p:nvCxnSpPr>
          <p:cNvPr id="658" name="Google Shape;658;p31"/>
          <p:cNvCxnSpPr/>
          <p:nvPr/>
        </p:nvCxnSpPr>
        <p:spPr>
          <a:xfrm>
            <a:off x="311700" y="798794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59" name="Google Shape;6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24" y="980051"/>
            <a:ext cx="3877725" cy="38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1"/>
          <p:cNvSpPr txBox="1"/>
          <p:nvPr/>
        </p:nvSpPr>
        <p:spPr>
          <a:xfrm>
            <a:off x="5051650" y="2503263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https://drive.google.com/drive/u/1/folders/13ItGzdonAoZ5mJkd46HMK4xwTVERlTQR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0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THANKS!</a:t>
            </a:r>
            <a:endParaRPr/>
          </a:p>
        </p:txBody>
      </p:sp>
      <p:grpSp>
        <p:nvGrpSpPr>
          <p:cNvPr id="667" name="Google Shape;667;p3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668" name="Google Shape;668;p30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2"/>
          <p:cNvSpPr/>
          <p:nvPr/>
        </p:nvSpPr>
        <p:spPr>
          <a:xfrm>
            <a:off x="1321258" y="3510738"/>
            <a:ext cx="3287698" cy="591621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2"/>
          <p:cNvSpPr txBox="1"/>
          <p:nvPr>
            <p:ph idx="4" type="ctrTitle"/>
          </p:nvPr>
        </p:nvSpPr>
        <p:spPr>
          <a:xfrm>
            <a:off x="998325" y="644550"/>
            <a:ext cx="2326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>
                <a:solidFill>
                  <a:srgbClr val="FFFFFF"/>
                </a:solidFill>
              </a:rPr>
              <a:t>OBIETTIVI FUTURI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4" name="Google Shape;814;p32"/>
          <p:cNvSpPr txBox="1"/>
          <p:nvPr>
            <p:ph idx="2" type="ctrTitle"/>
          </p:nvPr>
        </p:nvSpPr>
        <p:spPr>
          <a:xfrm>
            <a:off x="1430018" y="3727855"/>
            <a:ext cx="3065992" cy="2635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sz="1400">
                <a:solidFill>
                  <a:schemeClr val="dk1"/>
                </a:solidFill>
              </a:rPr>
              <a:t>Creare un manuale per l’utilizzo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815" name="Google Shape;815;p32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32"/>
          <p:cNvSpPr/>
          <p:nvPr/>
        </p:nvSpPr>
        <p:spPr>
          <a:xfrm>
            <a:off x="529516" y="3488122"/>
            <a:ext cx="665119" cy="6485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2"/>
          <p:cNvSpPr/>
          <p:nvPr/>
        </p:nvSpPr>
        <p:spPr>
          <a:xfrm>
            <a:off x="5303041" y="2404513"/>
            <a:ext cx="2681532" cy="1732190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2"/>
          <p:cNvSpPr/>
          <p:nvPr/>
        </p:nvSpPr>
        <p:spPr>
          <a:xfrm>
            <a:off x="5431403" y="2536670"/>
            <a:ext cx="2424808" cy="1467860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1A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2"/>
          <p:cNvSpPr/>
          <p:nvPr/>
        </p:nvSpPr>
        <p:spPr>
          <a:xfrm>
            <a:off x="5062215" y="4131618"/>
            <a:ext cx="3163178" cy="83900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2"/>
          <p:cNvSpPr/>
          <p:nvPr/>
        </p:nvSpPr>
        <p:spPr>
          <a:xfrm>
            <a:off x="5431403" y="2536670"/>
            <a:ext cx="2424808" cy="141083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2"/>
          <p:cNvSpPr/>
          <p:nvPr/>
        </p:nvSpPr>
        <p:spPr>
          <a:xfrm>
            <a:off x="5569920" y="2737471"/>
            <a:ext cx="1029417" cy="521069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2"/>
          <p:cNvSpPr/>
          <p:nvPr/>
        </p:nvSpPr>
        <p:spPr>
          <a:xfrm>
            <a:off x="5647444" y="2828976"/>
            <a:ext cx="297407" cy="297391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2"/>
          <p:cNvSpPr/>
          <p:nvPr/>
        </p:nvSpPr>
        <p:spPr>
          <a:xfrm>
            <a:off x="5927030" y="3530490"/>
            <a:ext cx="908690" cy="329163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2"/>
          <p:cNvSpPr/>
          <p:nvPr/>
        </p:nvSpPr>
        <p:spPr>
          <a:xfrm>
            <a:off x="5986763" y="3605464"/>
            <a:ext cx="679927" cy="53403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E2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2"/>
          <p:cNvSpPr/>
          <p:nvPr/>
        </p:nvSpPr>
        <p:spPr>
          <a:xfrm>
            <a:off x="5986763" y="3705864"/>
            <a:ext cx="526154" cy="52128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E2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2"/>
          <p:cNvSpPr/>
          <p:nvPr/>
        </p:nvSpPr>
        <p:spPr>
          <a:xfrm>
            <a:off x="5606777" y="3530490"/>
            <a:ext cx="322818" cy="329163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2"/>
          <p:cNvSpPr/>
          <p:nvPr/>
        </p:nvSpPr>
        <p:spPr>
          <a:xfrm>
            <a:off x="5669046" y="3639634"/>
            <a:ext cx="218729" cy="109463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2"/>
          <p:cNvSpPr/>
          <p:nvPr/>
        </p:nvSpPr>
        <p:spPr>
          <a:xfrm>
            <a:off x="6110040" y="3287762"/>
            <a:ext cx="704079" cy="155049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2"/>
          <p:cNvSpPr/>
          <p:nvPr/>
        </p:nvSpPr>
        <p:spPr>
          <a:xfrm>
            <a:off x="6110040" y="3095856"/>
            <a:ext cx="704079" cy="155064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2"/>
          <p:cNvSpPr/>
          <p:nvPr/>
        </p:nvSpPr>
        <p:spPr>
          <a:xfrm>
            <a:off x="6814103" y="3097131"/>
            <a:ext cx="155049" cy="155049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2"/>
          <p:cNvSpPr/>
          <p:nvPr/>
        </p:nvSpPr>
        <p:spPr>
          <a:xfrm>
            <a:off x="7005994" y="3177190"/>
            <a:ext cx="744746" cy="714234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2"/>
          <p:cNvSpPr/>
          <p:nvPr/>
        </p:nvSpPr>
        <p:spPr>
          <a:xfrm>
            <a:off x="7094949" y="3210237"/>
            <a:ext cx="728230" cy="623427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E2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2"/>
          <p:cNvSpPr/>
          <p:nvPr/>
        </p:nvSpPr>
        <p:spPr>
          <a:xfrm>
            <a:off x="7331332" y="3358925"/>
            <a:ext cx="186835" cy="32804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E2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2"/>
          <p:cNvSpPr/>
          <p:nvPr/>
        </p:nvSpPr>
        <p:spPr>
          <a:xfrm>
            <a:off x="7284319" y="1362406"/>
            <a:ext cx="1476741" cy="1959677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32"/>
          <p:cNvSpPr/>
          <p:nvPr/>
        </p:nvSpPr>
        <p:spPr>
          <a:xfrm>
            <a:off x="7402511" y="1506009"/>
            <a:ext cx="1241633" cy="1500907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2"/>
          <p:cNvSpPr/>
          <p:nvPr/>
        </p:nvSpPr>
        <p:spPr>
          <a:xfrm>
            <a:off x="7940080" y="3081875"/>
            <a:ext cx="185560" cy="159086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2"/>
          <p:cNvSpPr/>
          <p:nvPr/>
        </p:nvSpPr>
        <p:spPr>
          <a:xfrm>
            <a:off x="8003623" y="1725861"/>
            <a:ext cx="584612" cy="583352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2"/>
          <p:cNvSpPr/>
          <p:nvPr/>
        </p:nvSpPr>
        <p:spPr>
          <a:xfrm>
            <a:off x="7533408" y="1827537"/>
            <a:ext cx="432099" cy="43083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2"/>
          <p:cNvSpPr/>
          <p:nvPr/>
        </p:nvSpPr>
        <p:spPr>
          <a:xfrm>
            <a:off x="7651599" y="2235484"/>
            <a:ext cx="636710" cy="635450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2"/>
          <p:cNvSpPr/>
          <p:nvPr/>
        </p:nvSpPr>
        <p:spPr>
          <a:xfrm>
            <a:off x="702088" y="3644719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041B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2"/>
          <p:cNvSpPr/>
          <p:nvPr/>
        </p:nvSpPr>
        <p:spPr>
          <a:xfrm>
            <a:off x="529516" y="2656070"/>
            <a:ext cx="665100" cy="64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2"/>
          <p:cNvSpPr/>
          <p:nvPr/>
        </p:nvSpPr>
        <p:spPr>
          <a:xfrm>
            <a:off x="546075" y="1791465"/>
            <a:ext cx="665119" cy="6485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2"/>
          <p:cNvSpPr/>
          <p:nvPr/>
        </p:nvSpPr>
        <p:spPr>
          <a:xfrm>
            <a:off x="702088" y="1965095"/>
            <a:ext cx="315643" cy="287552"/>
          </a:xfrm>
          <a:custGeom>
            <a:rect b="b" l="l" r="r" t="t"/>
            <a:pathLst>
              <a:path extrusionOk="0" h="85619" w="86076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" name="Google Shape;844;p32"/>
          <p:cNvGrpSpPr/>
          <p:nvPr/>
        </p:nvGrpSpPr>
        <p:grpSpPr>
          <a:xfrm flipH="1" rot="10800000">
            <a:off x="661890" y="2847674"/>
            <a:ext cx="408270" cy="283778"/>
            <a:chOff x="1319675" y="779200"/>
            <a:chExt cx="2343875" cy="1270175"/>
          </a:xfrm>
        </p:grpSpPr>
        <p:sp>
          <p:nvSpPr>
            <p:cNvPr id="845" name="Google Shape;845;p32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8" name="Google Shape;848;p32"/>
          <p:cNvSpPr/>
          <p:nvPr/>
        </p:nvSpPr>
        <p:spPr>
          <a:xfrm>
            <a:off x="1310986" y="2693752"/>
            <a:ext cx="3287698" cy="591621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2"/>
          <p:cNvSpPr txBox="1"/>
          <p:nvPr/>
        </p:nvSpPr>
        <p:spPr>
          <a:xfrm>
            <a:off x="1444564" y="3067775"/>
            <a:ext cx="3082609" cy="22507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Predisporre una comunicazione seriale tra Arduino e Matlab</a:t>
            </a:r>
            <a:endParaRPr/>
          </a:p>
        </p:txBody>
      </p:sp>
      <p:sp>
        <p:nvSpPr>
          <p:cNvPr id="850" name="Google Shape;850;p32"/>
          <p:cNvSpPr/>
          <p:nvPr/>
        </p:nvSpPr>
        <p:spPr>
          <a:xfrm>
            <a:off x="1319165" y="1832622"/>
            <a:ext cx="3287698" cy="591621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2"/>
          <p:cNvSpPr txBox="1"/>
          <p:nvPr/>
        </p:nvSpPr>
        <p:spPr>
          <a:xfrm>
            <a:off x="1444564" y="2048041"/>
            <a:ext cx="3014115" cy="246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Progettare un PCB definitivo</a:t>
            </a:r>
            <a:endParaRPr/>
          </a:p>
        </p:txBody>
      </p:sp>
      <p:pic>
        <p:nvPicPr>
          <p:cNvPr id="852" name="Google Shape;8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/>
          <p:nvPr>
            <p:ph type="ctrTitle"/>
          </p:nvPr>
        </p:nvSpPr>
        <p:spPr>
          <a:xfrm>
            <a:off x="0" y="1083387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LA FUNZIONE DI TRASFERIMENTO</a:t>
            </a:r>
            <a:endParaRPr sz="3000"/>
          </a:p>
        </p:txBody>
      </p:sp>
      <p:cxnSp>
        <p:nvCxnSpPr>
          <p:cNvPr id="235" name="Google Shape;235;p4"/>
          <p:cNvCxnSpPr/>
          <p:nvPr/>
        </p:nvCxnSpPr>
        <p:spPr>
          <a:xfrm>
            <a:off x="-1248095" y="1689987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6" name="Google Shape;2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"/>
          <p:cNvSpPr txBox="1"/>
          <p:nvPr/>
        </p:nvSpPr>
        <p:spPr>
          <a:xfrm>
            <a:off x="4282821" y="2001305"/>
            <a:ext cx="4718304" cy="102733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8" name="Google Shape;238;p4"/>
          <p:cNvSpPr txBox="1"/>
          <p:nvPr/>
        </p:nvSpPr>
        <p:spPr>
          <a:xfrm>
            <a:off x="0" y="1942043"/>
            <a:ext cx="47183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Poniamo uguale la derivata dell’energia termica con la potenza termica dissipata: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0" y="3099570"/>
            <a:ext cx="444341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Ricaviamo la funzione di trasferimento trasformando nel dominio delle frequenze: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3630549" y="3316917"/>
            <a:ext cx="5370576" cy="14366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COSTANTE DI TEMPO</a:t>
            </a:r>
            <a:endParaRPr/>
          </a:p>
        </p:txBody>
      </p:sp>
      <p:sp>
        <p:nvSpPr>
          <p:cNvPr id="246" name="Google Shape;246;p5"/>
          <p:cNvSpPr txBox="1"/>
          <p:nvPr>
            <p:ph type="ctrTitle"/>
          </p:nvPr>
        </p:nvSpPr>
        <p:spPr>
          <a:xfrm>
            <a:off x="680881" y="43027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METODO GRAFICO</a:t>
            </a:r>
            <a:endParaRPr/>
          </a:p>
        </p:txBody>
      </p:sp>
      <p:sp>
        <p:nvSpPr>
          <p:cNvPr id="247" name="Google Shape;247;p5"/>
          <p:cNvSpPr txBox="1"/>
          <p:nvPr>
            <p:ph idx="4" type="ctrTitle"/>
          </p:nvPr>
        </p:nvSpPr>
        <p:spPr>
          <a:xfrm>
            <a:off x="6405787" y="44008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METODO DEGLI SCARTI QUADRATICI MEDI</a:t>
            </a:r>
            <a:endParaRPr/>
          </a:p>
        </p:txBody>
      </p:sp>
      <p:sp>
        <p:nvSpPr>
          <p:cNvPr id="248" name="Google Shape;248;p5"/>
          <p:cNvSpPr txBox="1"/>
          <p:nvPr>
            <p:ph idx="5" type="ctrTitle"/>
          </p:nvPr>
        </p:nvSpPr>
        <p:spPr>
          <a:xfrm>
            <a:off x="3534000" y="440812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PER INTERPOLAZIONE SU SCALA LOGARITMICA</a:t>
            </a:r>
            <a:endParaRPr/>
          </a:p>
        </p:txBody>
      </p:sp>
      <p:cxnSp>
        <p:nvCxnSpPr>
          <p:cNvPr id="249" name="Google Shape;249;p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5"/>
          <p:cNvSpPr txBox="1"/>
          <p:nvPr/>
        </p:nvSpPr>
        <p:spPr>
          <a:xfrm>
            <a:off x="578643" y="1407250"/>
            <a:ext cx="68651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 ricavare la costante di tempo siamo andati in laboratorio e abbiamo ricavato i dati sperimentali. Abbiamo poi ricavato 𝜏 attraverso 3 metodi post-processing: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5"/>
          <p:cNvPicPr preferRelativeResize="0"/>
          <p:nvPr/>
        </p:nvPicPr>
        <p:blipFill rotWithShape="1">
          <a:blip r:embed="rId3">
            <a:alphaModFix/>
          </a:blip>
          <a:srcRect b="3402" l="7285" r="0" t="0"/>
          <a:stretch/>
        </p:blipFill>
        <p:spPr>
          <a:xfrm>
            <a:off x="578643" y="2086570"/>
            <a:ext cx="2562102" cy="201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5154" y="2086570"/>
            <a:ext cx="2567248" cy="201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6639" y="2114643"/>
            <a:ext cx="2618444" cy="201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/>
          <p:nvPr>
            <p:ph type="ctrTitle"/>
          </p:nvPr>
        </p:nvSpPr>
        <p:spPr>
          <a:xfrm>
            <a:off x="15552" y="708980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METODO GRAFICO</a:t>
            </a:r>
            <a:endParaRPr sz="3000"/>
          </a:p>
        </p:txBody>
      </p:sp>
      <p:cxnSp>
        <p:nvCxnSpPr>
          <p:cNvPr id="260" name="Google Shape;260;p6"/>
          <p:cNvCxnSpPr/>
          <p:nvPr/>
        </p:nvCxnSpPr>
        <p:spPr>
          <a:xfrm>
            <a:off x="-146304" y="1315580"/>
            <a:ext cx="352776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1" name="Google Shape;2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"/>
          <p:cNvSpPr txBox="1"/>
          <p:nvPr/>
        </p:nvSpPr>
        <p:spPr>
          <a:xfrm>
            <a:off x="-146304" y="2136018"/>
            <a:ext cx="4718304" cy="8544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3" name="Google Shape;263;p6"/>
          <p:cNvSpPr txBox="1"/>
          <p:nvPr/>
        </p:nvSpPr>
        <p:spPr>
          <a:xfrm>
            <a:off x="141839" y="1414348"/>
            <a:ext cx="47808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Considero la formula che descrive il transitorio della sonda PT100: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128587" y="3115899"/>
            <a:ext cx="4443413" cy="7078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516" l="-1370" r="0" t="-34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5" name="Google Shape;265;p6"/>
          <p:cNvSpPr txBox="1"/>
          <p:nvPr/>
        </p:nvSpPr>
        <p:spPr>
          <a:xfrm>
            <a:off x="-272161" y="4030299"/>
            <a:ext cx="5194800" cy="6331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66" name="Google Shape;266;p6"/>
          <p:cNvPicPr preferRelativeResize="0"/>
          <p:nvPr/>
        </p:nvPicPr>
        <p:blipFill rotWithShape="1">
          <a:blip r:embed="rId7">
            <a:alphaModFix/>
          </a:blip>
          <a:srcRect b="6633" l="8856" r="0" t="0"/>
          <a:stretch/>
        </p:blipFill>
        <p:spPr>
          <a:xfrm>
            <a:off x="5257799" y="1676993"/>
            <a:ext cx="3609727" cy="278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"/>
          <p:cNvSpPr txBox="1"/>
          <p:nvPr>
            <p:ph type="ctrTitle"/>
          </p:nvPr>
        </p:nvSpPr>
        <p:spPr>
          <a:xfrm>
            <a:off x="0" y="1083387"/>
            <a:ext cx="45720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INTERPOLAZIONE SU SCALA LOGARITMICA</a:t>
            </a:r>
            <a:endParaRPr sz="3000"/>
          </a:p>
        </p:txBody>
      </p:sp>
      <p:cxnSp>
        <p:nvCxnSpPr>
          <p:cNvPr id="272" name="Google Shape;272;p7"/>
          <p:cNvCxnSpPr/>
          <p:nvPr/>
        </p:nvCxnSpPr>
        <p:spPr>
          <a:xfrm>
            <a:off x="-1248095" y="1689987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3" name="Google Shape;2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7"/>
          <p:cNvSpPr txBox="1"/>
          <p:nvPr/>
        </p:nvSpPr>
        <p:spPr>
          <a:xfrm>
            <a:off x="0" y="1942043"/>
            <a:ext cx="47183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Parto dalla medesima relazione, linearizzandola: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-359136" y="2990096"/>
            <a:ext cx="5194800" cy="1200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4907" y="1581151"/>
            <a:ext cx="4044100" cy="317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"/>
          <p:cNvSpPr txBox="1"/>
          <p:nvPr>
            <p:ph type="ctrTitle"/>
          </p:nvPr>
        </p:nvSpPr>
        <p:spPr>
          <a:xfrm>
            <a:off x="0" y="1083387"/>
            <a:ext cx="45720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000"/>
              <a:t>METODO DEGLI SCARTI QUADRATICI MEDI</a:t>
            </a:r>
            <a:endParaRPr sz="3000"/>
          </a:p>
        </p:txBody>
      </p:sp>
      <p:cxnSp>
        <p:nvCxnSpPr>
          <p:cNvPr id="282" name="Google Shape;282;p8"/>
          <p:cNvCxnSpPr/>
          <p:nvPr/>
        </p:nvCxnSpPr>
        <p:spPr>
          <a:xfrm>
            <a:off x="-1248095" y="1689987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3" name="Google Shape;2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8"/>
          <p:cNvSpPr txBox="1"/>
          <p:nvPr/>
        </p:nvSpPr>
        <p:spPr>
          <a:xfrm>
            <a:off x="0" y="1942043"/>
            <a:ext cx="47183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Identifico la curva che si avvicina di più a quella sperimentale attraverso il metodo degli scarti quadratici medi.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8304" y="1552188"/>
            <a:ext cx="4055393" cy="311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9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9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8FF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9"/>
          <p:cNvSpPr txBox="1"/>
          <p:nvPr>
            <p:ph idx="1" type="subTitle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</a:pPr>
            <a:r>
              <a:rPr lang="it-IT"/>
              <a:t> </a:t>
            </a:r>
            <a:endParaRPr/>
          </a:p>
        </p:txBody>
      </p:sp>
      <p:pic>
        <p:nvPicPr>
          <p:cNvPr id="308" name="Google Shape;3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816" y="0"/>
            <a:ext cx="2289184" cy="70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Matteo</dc:creator>
</cp:coreProperties>
</file>